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0"/>
  </p:notesMasterIdLst>
  <p:handoutMasterIdLst>
    <p:handoutMasterId r:id="rId61"/>
  </p:handoutMasterIdLst>
  <p:sldIdLst>
    <p:sldId id="267" r:id="rId3"/>
    <p:sldId id="302" r:id="rId4"/>
    <p:sldId id="349" r:id="rId5"/>
    <p:sldId id="332" r:id="rId6"/>
    <p:sldId id="306" r:id="rId7"/>
    <p:sldId id="307" r:id="rId8"/>
    <p:sldId id="308" r:id="rId9"/>
    <p:sldId id="346" r:id="rId10"/>
    <p:sldId id="353" r:id="rId11"/>
    <p:sldId id="310" r:id="rId12"/>
    <p:sldId id="352" r:id="rId13"/>
    <p:sldId id="311" r:id="rId14"/>
    <p:sldId id="312" r:id="rId15"/>
    <p:sldId id="351" r:id="rId16"/>
    <p:sldId id="313" r:id="rId17"/>
    <p:sldId id="350" r:id="rId18"/>
    <p:sldId id="268" r:id="rId19"/>
    <p:sldId id="278" r:id="rId20"/>
    <p:sldId id="354" r:id="rId21"/>
    <p:sldId id="347" r:id="rId22"/>
    <p:sldId id="279" r:id="rId23"/>
    <p:sldId id="281" r:id="rId24"/>
    <p:sldId id="280" r:id="rId25"/>
    <p:sldId id="283" r:id="rId26"/>
    <p:sldId id="284" r:id="rId27"/>
    <p:sldId id="285" r:id="rId28"/>
    <p:sldId id="343" r:id="rId29"/>
    <p:sldId id="287" r:id="rId30"/>
    <p:sldId id="288" r:id="rId31"/>
    <p:sldId id="289" r:id="rId32"/>
    <p:sldId id="282" r:id="rId33"/>
    <p:sldId id="337" r:id="rId34"/>
    <p:sldId id="338" r:id="rId35"/>
    <p:sldId id="344" r:id="rId36"/>
    <p:sldId id="345" r:id="rId37"/>
    <p:sldId id="339" r:id="rId38"/>
    <p:sldId id="340" r:id="rId39"/>
    <p:sldId id="341" r:id="rId40"/>
    <p:sldId id="330" r:id="rId41"/>
    <p:sldId id="327" r:id="rId42"/>
    <p:sldId id="328" r:id="rId43"/>
    <p:sldId id="317" r:id="rId44"/>
    <p:sldId id="324" r:id="rId45"/>
    <p:sldId id="331" r:id="rId46"/>
    <p:sldId id="319" r:id="rId47"/>
    <p:sldId id="320" r:id="rId48"/>
    <p:sldId id="321" r:id="rId49"/>
    <p:sldId id="325" r:id="rId50"/>
    <p:sldId id="326" r:id="rId51"/>
    <p:sldId id="322" r:id="rId52"/>
    <p:sldId id="296" r:id="rId53"/>
    <p:sldId id="297" r:id="rId54"/>
    <p:sldId id="298" r:id="rId55"/>
    <p:sldId id="299" r:id="rId56"/>
    <p:sldId id="300" r:id="rId57"/>
    <p:sldId id="342" r:id="rId58"/>
    <p:sldId id="30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CCFF33"/>
    <a:srgbClr val="9C1A10"/>
    <a:srgbClr val="5021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91" autoAdjust="0"/>
    <p:restoredTop sz="92253" autoAdjust="0"/>
  </p:normalViewPr>
  <p:slideViewPr>
    <p:cSldViewPr snapToGrid="0">
      <p:cViewPr varScale="1">
        <p:scale>
          <a:sx n="71" d="100"/>
          <a:sy n="71" d="100"/>
        </p:scale>
        <p:origin x="750" y="60"/>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1602E-9C80-4030-81A6-9AE1711A59C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4788DFC-8B1E-4F96-ADA1-31D4FA4B8824}">
      <dgm:prSet phldrT="[Text]"/>
      <dgm:spPr>
        <a:solidFill>
          <a:schemeClr val="accent4"/>
        </a:solidFill>
      </dgm:spPr>
      <dgm:t>
        <a:bodyPr/>
        <a:lstStyle/>
        <a:p>
          <a:r>
            <a:rPr lang="en-IN" dirty="0" smtClean="0"/>
            <a:t>Gender</a:t>
          </a:r>
          <a:endParaRPr lang="en-US" dirty="0"/>
        </a:p>
      </dgm:t>
    </dgm:pt>
    <dgm:pt modelId="{FD55FC10-2CC0-4B1A-84C0-25DA9069AD3E}" type="parTrans" cxnId="{8B8BCA52-1F18-44A6-8631-1A0CC13FD67A}">
      <dgm:prSet/>
      <dgm:spPr/>
      <dgm:t>
        <a:bodyPr/>
        <a:lstStyle/>
        <a:p>
          <a:endParaRPr lang="en-US"/>
        </a:p>
      </dgm:t>
    </dgm:pt>
    <dgm:pt modelId="{8D55AF82-1DBF-42B0-AA7A-62885FBA085C}" type="sibTrans" cxnId="{8B8BCA52-1F18-44A6-8631-1A0CC13FD67A}">
      <dgm:prSet custT="1"/>
      <dgm:spPr>
        <a:solidFill>
          <a:schemeClr val="accent4"/>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N" sz="1400" dirty="0" smtClean="0"/>
            <a:t>In-migration/ Out-migration</a:t>
          </a:r>
          <a:endParaRPr lang="en-US" sz="1400" dirty="0" smtClean="0"/>
        </a:p>
        <a:p>
          <a:pPr defTabSz="1600200">
            <a:lnSpc>
              <a:spcPct val="90000"/>
            </a:lnSpc>
            <a:spcBef>
              <a:spcPct val="0"/>
            </a:spcBef>
            <a:spcAft>
              <a:spcPct val="35000"/>
            </a:spcAft>
          </a:pPr>
          <a:endParaRPr lang="en-US" sz="1400" dirty="0"/>
        </a:p>
      </dgm:t>
    </dgm:pt>
    <dgm:pt modelId="{93878B05-6D6F-4353-B4B1-E4AF663CBC78}">
      <dgm:prSet phldrT="[Text]"/>
      <dgm:spPr/>
      <dgm:t>
        <a:bodyPr/>
        <a:lstStyle/>
        <a:p>
          <a:r>
            <a:rPr lang="en-IN" dirty="0" smtClean="0"/>
            <a:t>High death rate</a:t>
          </a:r>
          <a:endParaRPr lang="en-US" dirty="0"/>
        </a:p>
      </dgm:t>
    </dgm:pt>
    <dgm:pt modelId="{B8F4EF1F-75DA-453C-98C2-04D0B6E9B3F2}" type="parTrans" cxnId="{7717D087-7A71-44BB-B1DA-0CD424A89580}">
      <dgm:prSet/>
      <dgm:spPr/>
      <dgm:t>
        <a:bodyPr/>
        <a:lstStyle/>
        <a:p>
          <a:endParaRPr lang="en-US"/>
        </a:p>
      </dgm:t>
    </dgm:pt>
    <dgm:pt modelId="{A6CDC4D6-FF90-45B9-B110-A430AA53053C}" type="sibTrans" cxnId="{7717D087-7A71-44BB-B1DA-0CD424A89580}">
      <dgm:prSet/>
      <dgm:spPr/>
      <dgm:t>
        <a:bodyPr/>
        <a:lstStyle/>
        <a:p>
          <a:endParaRPr lang="en-US"/>
        </a:p>
      </dgm:t>
    </dgm:pt>
    <dgm:pt modelId="{4325A177-1142-4464-9647-EABE4F41C3C0}">
      <dgm:prSet phldrT="[Text]"/>
      <dgm:spPr>
        <a:solidFill>
          <a:schemeClr val="accent4"/>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N" dirty="0" smtClean="0"/>
            <a:t>Student population</a:t>
          </a:r>
          <a:endParaRPr lang="en-US" dirty="0" smtClean="0"/>
        </a:p>
        <a:p>
          <a:pPr defTabSz="577850">
            <a:lnSpc>
              <a:spcPct val="90000"/>
            </a:lnSpc>
            <a:spcBef>
              <a:spcPct val="0"/>
            </a:spcBef>
            <a:spcAft>
              <a:spcPct val="35000"/>
            </a:spcAft>
          </a:pPr>
          <a:endParaRPr lang="en-US" dirty="0"/>
        </a:p>
      </dgm:t>
    </dgm:pt>
    <dgm:pt modelId="{8CD10D8E-53C1-4402-8BEB-EEF9562483BD}" type="parTrans" cxnId="{DC7851EE-CA6D-4269-B755-2EB47FC4A1FF}">
      <dgm:prSet/>
      <dgm:spPr/>
      <dgm:t>
        <a:bodyPr/>
        <a:lstStyle/>
        <a:p>
          <a:endParaRPr lang="en-US"/>
        </a:p>
      </dgm:t>
    </dgm:pt>
    <dgm:pt modelId="{4F4E94B2-67D1-424B-A0F0-5DEF4E268934}" type="sibTrans" cxnId="{DC7851EE-CA6D-4269-B755-2EB47FC4A1FF}">
      <dgm:prSet custT="1"/>
      <dgm:spPr>
        <a:solidFill>
          <a:schemeClr val="accent4"/>
        </a:solidFill>
      </dgm:spPr>
      <dgm:t>
        <a:bodyPr/>
        <a:lstStyle/>
        <a:p>
          <a:r>
            <a:rPr lang="en-IN" sz="1400" dirty="0" smtClean="0"/>
            <a:t>Change in the boundary of the part areas; New habitations</a:t>
          </a:r>
          <a:endParaRPr lang="en-US" sz="1400" dirty="0"/>
        </a:p>
      </dgm:t>
    </dgm:pt>
    <dgm:pt modelId="{99BEB63A-5725-4386-94C4-BBFB15B75067}">
      <dgm:prSet phldrT="[Text]"/>
      <dgm:spPr/>
      <dgm:t>
        <a:bodyPr/>
        <a:lstStyle/>
        <a:p>
          <a:r>
            <a:rPr lang="en-IN" dirty="0" smtClean="0"/>
            <a:t>Industrial labour/ Agricultural Labour</a:t>
          </a:r>
          <a:endParaRPr lang="en-US" dirty="0"/>
        </a:p>
      </dgm:t>
    </dgm:pt>
    <dgm:pt modelId="{D09E2C53-3F76-4DC6-9B87-22BC78DDE2CE}" type="parTrans" cxnId="{51C6AB5F-7E1E-4A7F-BEE5-5A6ED9C94DA3}">
      <dgm:prSet/>
      <dgm:spPr/>
      <dgm:t>
        <a:bodyPr/>
        <a:lstStyle/>
        <a:p>
          <a:endParaRPr lang="en-US"/>
        </a:p>
      </dgm:t>
    </dgm:pt>
    <dgm:pt modelId="{1E9DB7A6-C817-4585-810C-B3B444BBE3A8}" type="sibTrans" cxnId="{51C6AB5F-7E1E-4A7F-BEE5-5A6ED9C94DA3}">
      <dgm:prSet/>
      <dgm:spPr/>
      <dgm:t>
        <a:bodyPr/>
        <a:lstStyle/>
        <a:p>
          <a:endParaRPr lang="en-US"/>
        </a:p>
      </dgm:t>
    </dgm:pt>
    <dgm:pt modelId="{E418DD79-E736-46CA-BBB0-5D112A2DD349}">
      <dgm:prSet phldrT="[Text]"/>
      <dgm:spPr>
        <a:solidFill>
          <a:schemeClr val="accent4"/>
        </a:solidFill>
      </dgm:spPr>
      <dgm:t>
        <a:bodyPr/>
        <a:lstStyle/>
        <a:p>
          <a:r>
            <a:rPr lang="en-IN" dirty="0" smtClean="0"/>
            <a:t>Apartments with access control</a:t>
          </a:r>
          <a:endParaRPr lang="en-US" dirty="0"/>
        </a:p>
      </dgm:t>
    </dgm:pt>
    <dgm:pt modelId="{199BBA61-748C-42E0-A12D-98CE5E6FB1C4}" type="parTrans" cxnId="{2C55FF88-7644-4C92-9F72-0D6BE0810A0B}">
      <dgm:prSet/>
      <dgm:spPr/>
      <dgm:t>
        <a:bodyPr/>
        <a:lstStyle/>
        <a:p>
          <a:endParaRPr lang="en-US"/>
        </a:p>
      </dgm:t>
    </dgm:pt>
    <dgm:pt modelId="{901386BC-0871-4637-BF6B-F18F70203809}" type="sibTrans" cxnId="{2C55FF88-7644-4C92-9F72-0D6BE0810A0B}">
      <dgm:prSet/>
      <dgm:spPr>
        <a:solidFill>
          <a:schemeClr val="accent4"/>
        </a:solidFill>
      </dgm:spPr>
      <dgm:t>
        <a:bodyPr/>
        <a:lstStyle/>
        <a:p>
          <a:r>
            <a:rPr lang="en-IN" dirty="0" smtClean="0"/>
            <a:t>Inaccessible areas – deeply forested, river crossing etc.; </a:t>
          </a:r>
          <a:endParaRPr lang="en-US" dirty="0"/>
        </a:p>
      </dgm:t>
    </dgm:pt>
    <dgm:pt modelId="{236BC535-5084-45DA-AEB4-924DDC88DA12}">
      <dgm:prSet phldrT="[Text]"/>
      <dgm:spPr/>
      <dgm:t>
        <a:bodyPr/>
        <a:lstStyle/>
        <a:p>
          <a:r>
            <a:rPr lang="en-IN" dirty="0" smtClean="0"/>
            <a:t>Absence of RWAs; Defunct Gram </a:t>
          </a:r>
          <a:r>
            <a:rPr lang="en-IN" dirty="0" err="1" smtClean="0"/>
            <a:t>Sabhas</a:t>
          </a:r>
          <a:r>
            <a:rPr lang="en-IN" dirty="0" smtClean="0"/>
            <a:t>…</a:t>
          </a:r>
          <a:endParaRPr lang="en-US" dirty="0"/>
        </a:p>
      </dgm:t>
    </dgm:pt>
    <dgm:pt modelId="{5973014D-19AA-405E-BB21-B130FD6A8162}" type="parTrans" cxnId="{B2A9A757-D3A0-475A-A50B-195482BE25B3}">
      <dgm:prSet/>
      <dgm:spPr/>
      <dgm:t>
        <a:bodyPr/>
        <a:lstStyle/>
        <a:p>
          <a:endParaRPr lang="en-US"/>
        </a:p>
      </dgm:t>
    </dgm:pt>
    <dgm:pt modelId="{86227D76-3E7A-4620-B152-4E14559D30C1}" type="sibTrans" cxnId="{B2A9A757-D3A0-475A-A50B-195482BE25B3}">
      <dgm:prSet/>
      <dgm:spPr/>
      <dgm:t>
        <a:bodyPr/>
        <a:lstStyle/>
        <a:p>
          <a:endParaRPr lang="en-US"/>
        </a:p>
      </dgm:t>
    </dgm:pt>
    <dgm:pt modelId="{FA485602-FC1C-41E3-B84C-2BF0620A3E6E}" type="pres">
      <dgm:prSet presAssocID="{29F1602E-9C80-4030-81A6-9AE1711A59C5}" presName="Name0" presStyleCnt="0">
        <dgm:presLayoutVars>
          <dgm:chMax/>
          <dgm:chPref/>
          <dgm:dir/>
          <dgm:animLvl val="lvl"/>
        </dgm:presLayoutVars>
      </dgm:prSet>
      <dgm:spPr/>
      <dgm:t>
        <a:bodyPr/>
        <a:lstStyle/>
        <a:p>
          <a:endParaRPr lang="en-IN"/>
        </a:p>
      </dgm:t>
    </dgm:pt>
    <dgm:pt modelId="{C21467D5-26AB-420C-A903-76E95DF4E278}" type="pres">
      <dgm:prSet presAssocID="{D4788DFC-8B1E-4F96-ADA1-31D4FA4B8824}" presName="composite" presStyleCnt="0"/>
      <dgm:spPr/>
    </dgm:pt>
    <dgm:pt modelId="{72622E8A-5BC6-466C-9878-BF94EE8104AE}" type="pres">
      <dgm:prSet presAssocID="{D4788DFC-8B1E-4F96-ADA1-31D4FA4B8824}" presName="Parent1" presStyleLbl="node1" presStyleIdx="0" presStyleCnt="6">
        <dgm:presLayoutVars>
          <dgm:chMax val="1"/>
          <dgm:chPref val="1"/>
          <dgm:bulletEnabled val="1"/>
        </dgm:presLayoutVars>
      </dgm:prSet>
      <dgm:spPr/>
      <dgm:t>
        <a:bodyPr/>
        <a:lstStyle/>
        <a:p>
          <a:endParaRPr lang="en-IN"/>
        </a:p>
      </dgm:t>
    </dgm:pt>
    <dgm:pt modelId="{A1C4EE86-3BE7-4EFD-B502-6F791869B20D}" type="pres">
      <dgm:prSet presAssocID="{D4788DFC-8B1E-4F96-ADA1-31D4FA4B8824}" presName="Childtext1" presStyleLbl="revTx" presStyleIdx="0" presStyleCnt="3">
        <dgm:presLayoutVars>
          <dgm:chMax val="0"/>
          <dgm:chPref val="0"/>
          <dgm:bulletEnabled val="1"/>
        </dgm:presLayoutVars>
      </dgm:prSet>
      <dgm:spPr/>
      <dgm:t>
        <a:bodyPr/>
        <a:lstStyle/>
        <a:p>
          <a:endParaRPr lang="en-IN"/>
        </a:p>
      </dgm:t>
    </dgm:pt>
    <dgm:pt modelId="{34CED37E-90DB-4DDC-99D9-7710C6433039}" type="pres">
      <dgm:prSet presAssocID="{D4788DFC-8B1E-4F96-ADA1-31D4FA4B8824}" presName="BalanceSpacing" presStyleCnt="0"/>
      <dgm:spPr/>
    </dgm:pt>
    <dgm:pt modelId="{37828A12-73C9-4BED-9A74-97178184CA88}" type="pres">
      <dgm:prSet presAssocID="{D4788DFC-8B1E-4F96-ADA1-31D4FA4B8824}" presName="BalanceSpacing1" presStyleCnt="0"/>
      <dgm:spPr/>
    </dgm:pt>
    <dgm:pt modelId="{B58269F7-EED7-455C-9663-97B67FE9E123}" type="pres">
      <dgm:prSet presAssocID="{8D55AF82-1DBF-42B0-AA7A-62885FBA085C}" presName="Accent1Text" presStyleLbl="node1" presStyleIdx="1" presStyleCnt="6"/>
      <dgm:spPr/>
      <dgm:t>
        <a:bodyPr/>
        <a:lstStyle/>
        <a:p>
          <a:endParaRPr lang="en-IN"/>
        </a:p>
      </dgm:t>
    </dgm:pt>
    <dgm:pt modelId="{E8AE3D92-BB1D-4C61-91FE-71C66DE9C057}" type="pres">
      <dgm:prSet presAssocID="{8D55AF82-1DBF-42B0-AA7A-62885FBA085C}" presName="spaceBetweenRectangles" presStyleCnt="0"/>
      <dgm:spPr/>
    </dgm:pt>
    <dgm:pt modelId="{D126F98E-FA26-402C-95C0-4BA9F023A514}" type="pres">
      <dgm:prSet presAssocID="{4325A177-1142-4464-9647-EABE4F41C3C0}" presName="composite" presStyleCnt="0"/>
      <dgm:spPr/>
    </dgm:pt>
    <dgm:pt modelId="{4B186BB3-A8B4-40B0-A481-F036FF3AEC48}" type="pres">
      <dgm:prSet presAssocID="{4325A177-1142-4464-9647-EABE4F41C3C0}" presName="Parent1" presStyleLbl="node1" presStyleIdx="2" presStyleCnt="6">
        <dgm:presLayoutVars>
          <dgm:chMax val="1"/>
          <dgm:chPref val="1"/>
          <dgm:bulletEnabled val="1"/>
        </dgm:presLayoutVars>
      </dgm:prSet>
      <dgm:spPr/>
      <dgm:t>
        <a:bodyPr/>
        <a:lstStyle/>
        <a:p>
          <a:endParaRPr lang="en-IN"/>
        </a:p>
      </dgm:t>
    </dgm:pt>
    <dgm:pt modelId="{FBDF9BCF-36FB-48A6-A4C4-9F394FECE69A}" type="pres">
      <dgm:prSet presAssocID="{4325A177-1142-4464-9647-EABE4F41C3C0}" presName="Childtext1" presStyleLbl="revTx" presStyleIdx="1" presStyleCnt="3">
        <dgm:presLayoutVars>
          <dgm:chMax val="0"/>
          <dgm:chPref val="0"/>
          <dgm:bulletEnabled val="1"/>
        </dgm:presLayoutVars>
      </dgm:prSet>
      <dgm:spPr/>
      <dgm:t>
        <a:bodyPr/>
        <a:lstStyle/>
        <a:p>
          <a:endParaRPr lang="en-IN"/>
        </a:p>
      </dgm:t>
    </dgm:pt>
    <dgm:pt modelId="{6F125179-44D1-4487-B8A1-D9733342C88C}" type="pres">
      <dgm:prSet presAssocID="{4325A177-1142-4464-9647-EABE4F41C3C0}" presName="BalanceSpacing" presStyleCnt="0"/>
      <dgm:spPr/>
    </dgm:pt>
    <dgm:pt modelId="{BEF4D077-6011-4F0C-81F3-15CB4F585900}" type="pres">
      <dgm:prSet presAssocID="{4325A177-1142-4464-9647-EABE4F41C3C0}" presName="BalanceSpacing1" presStyleCnt="0"/>
      <dgm:spPr/>
    </dgm:pt>
    <dgm:pt modelId="{085B6F74-84A1-4CCB-B981-00CFC34CBB81}" type="pres">
      <dgm:prSet presAssocID="{4F4E94B2-67D1-424B-A0F0-5DEF4E268934}" presName="Accent1Text" presStyleLbl="node1" presStyleIdx="3" presStyleCnt="6"/>
      <dgm:spPr/>
      <dgm:t>
        <a:bodyPr/>
        <a:lstStyle/>
        <a:p>
          <a:endParaRPr lang="en-US"/>
        </a:p>
      </dgm:t>
    </dgm:pt>
    <dgm:pt modelId="{69372DBF-5D60-4F60-886B-953439F42FA1}" type="pres">
      <dgm:prSet presAssocID="{4F4E94B2-67D1-424B-A0F0-5DEF4E268934}" presName="spaceBetweenRectangles" presStyleCnt="0"/>
      <dgm:spPr/>
    </dgm:pt>
    <dgm:pt modelId="{E6D80F48-96CE-4ED1-B72A-FB21B3BA589A}" type="pres">
      <dgm:prSet presAssocID="{E418DD79-E736-46CA-BBB0-5D112A2DD349}" presName="composite" presStyleCnt="0"/>
      <dgm:spPr/>
    </dgm:pt>
    <dgm:pt modelId="{8C10E327-98B8-4C8B-B1DD-F80DD62AF809}" type="pres">
      <dgm:prSet presAssocID="{E418DD79-E736-46CA-BBB0-5D112A2DD349}" presName="Parent1" presStyleLbl="node1" presStyleIdx="4" presStyleCnt="6">
        <dgm:presLayoutVars>
          <dgm:chMax val="1"/>
          <dgm:chPref val="1"/>
          <dgm:bulletEnabled val="1"/>
        </dgm:presLayoutVars>
      </dgm:prSet>
      <dgm:spPr/>
      <dgm:t>
        <a:bodyPr/>
        <a:lstStyle/>
        <a:p>
          <a:endParaRPr lang="en-IN"/>
        </a:p>
      </dgm:t>
    </dgm:pt>
    <dgm:pt modelId="{E95445C9-6B7E-4E01-B848-C58152C94779}" type="pres">
      <dgm:prSet presAssocID="{E418DD79-E736-46CA-BBB0-5D112A2DD349}" presName="Childtext1" presStyleLbl="revTx" presStyleIdx="2" presStyleCnt="3">
        <dgm:presLayoutVars>
          <dgm:chMax val="0"/>
          <dgm:chPref val="0"/>
          <dgm:bulletEnabled val="1"/>
        </dgm:presLayoutVars>
      </dgm:prSet>
      <dgm:spPr/>
      <dgm:t>
        <a:bodyPr/>
        <a:lstStyle/>
        <a:p>
          <a:endParaRPr lang="en-IN"/>
        </a:p>
      </dgm:t>
    </dgm:pt>
    <dgm:pt modelId="{C582CB9D-A806-43FF-95B8-FB984BCA5076}" type="pres">
      <dgm:prSet presAssocID="{E418DD79-E736-46CA-BBB0-5D112A2DD349}" presName="BalanceSpacing" presStyleCnt="0"/>
      <dgm:spPr/>
    </dgm:pt>
    <dgm:pt modelId="{1C7752FB-ED56-4DAE-B47B-F4DDB4A60C03}" type="pres">
      <dgm:prSet presAssocID="{E418DD79-E736-46CA-BBB0-5D112A2DD349}" presName="BalanceSpacing1" presStyleCnt="0"/>
      <dgm:spPr/>
    </dgm:pt>
    <dgm:pt modelId="{5CEDE446-5483-40FC-8C87-7F0230F5D187}" type="pres">
      <dgm:prSet presAssocID="{901386BC-0871-4637-BF6B-F18F70203809}" presName="Accent1Text" presStyleLbl="node1" presStyleIdx="5" presStyleCnt="6"/>
      <dgm:spPr/>
      <dgm:t>
        <a:bodyPr/>
        <a:lstStyle/>
        <a:p>
          <a:endParaRPr lang="en-IN"/>
        </a:p>
      </dgm:t>
    </dgm:pt>
  </dgm:ptLst>
  <dgm:cxnLst>
    <dgm:cxn modelId="{DC7851EE-CA6D-4269-B755-2EB47FC4A1FF}" srcId="{29F1602E-9C80-4030-81A6-9AE1711A59C5}" destId="{4325A177-1142-4464-9647-EABE4F41C3C0}" srcOrd="1" destOrd="0" parTransId="{8CD10D8E-53C1-4402-8BEB-EEF9562483BD}" sibTransId="{4F4E94B2-67D1-424B-A0F0-5DEF4E268934}"/>
    <dgm:cxn modelId="{95FA622C-9346-46C9-B771-CA342271FA4F}" type="presOf" srcId="{8D55AF82-1DBF-42B0-AA7A-62885FBA085C}" destId="{B58269F7-EED7-455C-9663-97B67FE9E123}" srcOrd="0" destOrd="0" presId="urn:microsoft.com/office/officeart/2008/layout/AlternatingHexagons"/>
    <dgm:cxn modelId="{2C55FF88-7644-4C92-9F72-0D6BE0810A0B}" srcId="{29F1602E-9C80-4030-81A6-9AE1711A59C5}" destId="{E418DD79-E736-46CA-BBB0-5D112A2DD349}" srcOrd="2" destOrd="0" parTransId="{199BBA61-748C-42E0-A12D-98CE5E6FB1C4}" sibTransId="{901386BC-0871-4637-BF6B-F18F70203809}"/>
    <dgm:cxn modelId="{623BB12F-C829-4386-A836-8B842B86A1BA}" type="presOf" srcId="{D4788DFC-8B1E-4F96-ADA1-31D4FA4B8824}" destId="{72622E8A-5BC6-466C-9878-BF94EE8104AE}" srcOrd="0" destOrd="0" presId="urn:microsoft.com/office/officeart/2008/layout/AlternatingHexagons"/>
    <dgm:cxn modelId="{35401051-392D-4E22-9529-DF225DD2C69A}" type="presOf" srcId="{29F1602E-9C80-4030-81A6-9AE1711A59C5}" destId="{FA485602-FC1C-41E3-B84C-2BF0620A3E6E}" srcOrd="0" destOrd="0" presId="urn:microsoft.com/office/officeart/2008/layout/AlternatingHexagons"/>
    <dgm:cxn modelId="{C5FD719B-A524-40F8-970E-5512FBE2D087}" type="presOf" srcId="{E418DD79-E736-46CA-BBB0-5D112A2DD349}" destId="{8C10E327-98B8-4C8B-B1DD-F80DD62AF809}" srcOrd="0" destOrd="0" presId="urn:microsoft.com/office/officeart/2008/layout/AlternatingHexagons"/>
    <dgm:cxn modelId="{7717D087-7A71-44BB-B1DA-0CD424A89580}" srcId="{D4788DFC-8B1E-4F96-ADA1-31D4FA4B8824}" destId="{93878B05-6D6F-4353-B4B1-E4AF663CBC78}" srcOrd="0" destOrd="0" parTransId="{B8F4EF1F-75DA-453C-98C2-04D0B6E9B3F2}" sibTransId="{A6CDC4D6-FF90-45B9-B110-A430AA53053C}"/>
    <dgm:cxn modelId="{68AF89A9-F036-4587-BFA6-FA74853C7D65}" type="presOf" srcId="{4325A177-1142-4464-9647-EABE4F41C3C0}" destId="{4B186BB3-A8B4-40B0-A481-F036FF3AEC48}" srcOrd="0" destOrd="0" presId="urn:microsoft.com/office/officeart/2008/layout/AlternatingHexagons"/>
    <dgm:cxn modelId="{FF8C407D-D9DF-4380-9EBC-38D8A4501D1A}" type="presOf" srcId="{901386BC-0871-4637-BF6B-F18F70203809}" destId="{5CEDE446-5483-40FC-8C87-7F0230F5D187}" srcOrd="0" destOrd="0" presId="urn:microsoft.com/office/officeart/2008/layout/AlternatingHexagons"/>
    <dgm:cxn modelId="{871B0260-8B6E-444F-8A19-4D32872A8574}" type="presOf" srcId="{236BC535-5084-45DA-AEB4-924DDC88DA12}" destId="{E95445C9-6B7E-4E01-B848-C58152C94779}" srcOrd="0" destOrd="0" presId="urn:microsoft.com/office/officeart/2008/layout/AlternatingHexagons"/>
    <dgm:cxn modelId="{8B8BCA52-1F18-44A6-8631-1A0CC13FD67A}" srcId="{29F1602E-9C80-4030-81A6-9AE1711A59C5}" destId="{D4788DFC-8B1E-4F96-ADA1-31D4FA4B8824}" srcOrd="0" destOrd="0" parTransId="{FD55FC10-2CC0-4B1A-84C0-25DA9069AD3E}" sibTransId="{8D55AF82-1DBF-42B0-AA7A-62885FBA085C}"/>
    <dgm:cxn modelId="{51C6AB5F-7E1E-4A7F-BEE5-5A6ED9C94DA3}" srcId="{4325A177-1142-4464-9647-EABE4F41C3C0}" destId="{99BEB63A-5725-4386-94C4-BBFB15B75067}" srcOrd="0" destOrd="0" parTransId="{D09E2C53-3F76-4DC6-9B87-22BC78DDE2CE}" sibTransId="{1E9DB7A6-C817-4585-810C-B3B444BBE3A8}"/>
    <dgm:cxn modelId="{4584E250-51B8-496B-ABF8-A8B34F341101}" type="presOf" srcId="{93878B05-6D6F-4353-B4B1-E4AF663CBC78}" destId="{A1C4EE86-3BE7-4EFD-B502-6F791869B20D}" srcOrd="0" destOrd="0" presId="urn:microsoft.com/office/officeart/2008/layout/AlternatingHexagons"/>
    <dgm:cxn modelId="{55A69505-3F2F-4637-9266-7F846AFA1723}" type="presOf" srcId="{4F4E94B2-67D1-424B-A0F0-5DEF4E268934}" destId="{085B6F74-84A1-4CCB-B981-00CFC34CBB81}" srcOrd="0" destOrd="0" presId="urn:microsoft.com/office/officeart/2008/layout/AlternatingHexagons"/>
    <dgm:cxn modelId="{B2A9A757-D3A0-475A-A50B-195482BE25B3}" srcId="{E418DD79-E736-46CA-BBB0-5D112A2DD349}" destId="{236BC535-5084-45DA-AEB4-924DDC88DA12}" srcOrd="0" destOrd="0" parTransId="{5973014D-19AA-405E-BB21-B130FD6A8162}" sibTransId="{86227D76-3E7A-4620-B152-4E14559D30C1}"/>
    <dgm:cxn modelId="{D70CFA69-5AFD-46D0-85D4-F6DB870FC922}" type="presOf" srcId="{99BEB63A-5725-4386-94C4-BBFB15B75067}" destId="{FBDF9BCF-36FB-48A6-A4C4-9F394FECE69A}" srcOrd="0" destOrd="0" presId="urn:microsoft.com/office/officeart/2008/layout/AlternatingHexagons"/>
    <dgm:cxn modelId="{EAD7CC0A-CD03-45BD-81BF-5669575642CA}" type="presParOf" srcId="{FA485602-FC1C-41E3-B84C-2BF0620A3E6E}" destId="{C21467D5-26AB-420C-A903-76E95DF4E278}" srcOrd="0" destOrd="0" presId="urn:microsoft.com/office/officeart/2008/layout/AlternatingHexagons"/>
    <dgm:cxn modelId="{FAB30E73-66FD-4A79-8EDE-1A69F095581B}" type="presParOf" srcId="{C21467D5-26AB-420C-A903-76E95DF4E278}" destId="{72622E8A-5BC6-466C-9878-BF94EE8104AE}" srcOrd="0" destOrd="0" presId="urn:microsoft.com/office/officeart/2008/layout/AlternatingHexagons"/>
    <dgm:cxn modelId="{CEC8595C-A40C-40E9-8EC8-2B6A8B419718}" type="presParOf" srcId="{C21467D5-26AB-420C-A903-76E95DF4E278}" destId="{A1C4EE86-3BE7-4EFD-B502-6F791869B20D}" srcOrd="1" destOrd="0" presId="urn:microsoft.com/office/officeart/2008/layout/AlternatingHexagons"/>
    <dgm:cxn modelId="{EDC395A1-C4B4-4E66-AC14-AD34129152A9}" type="presParOf" srcId="{C21467D5-26AB-420C-A903-76E95DF4E278}" destId="{34CED37E-90DB-4DDC-99D9-7710C6433039}" srcOrd="2" destOrd="0" presId="urn:microsoft.com/office/officeart/2008/layout/AlternatingHexagons"/>
    <dgm:cxn modelId="{AFADFFC2-506C-4D82-8CA4-1752F4413DCC}" type="presParOf" srcId="{C21467D5-26AB-420C-A903-76E95DF4E278}" destId="{37828A12-73C9-4BED-9A74-97178184CA88}" srcOrd="3" destOrd="0" presId="urn:microsoft.com/office/officeart/2008/layout/AlternatingHexagons"/>
    <dgm:cxn modelId="{5DEB6A41-FD25-4D78-8FB6-97931751691C}" type="presParOf" srcId="{C21467D5-26AB-420C-A903-76E95DF4E278}" destId="{B58269F7-EED7-455C-9663-97B67FE9E123}" srcOrd="4" destOrd="0" presId="urn:microsoft.com/office/officeart/2008/layout/AlternatingHexagons"/>
    <dgm:cxn modelId="{E07C4271-D1E2-4ABD-B279-4191EDA0FE7B}" type="presParOf" srcId="{FA485602-FC1C-41E3-B84C-2BF0620A3E6E}" destId="{E8AE3D92-BB1D-4C61-91FE-71C66DE9C057}" srcOrd="1" destOrd="0" presId="urn:microsoft.com/office/officeart/2008/layout/AlternatingHexagons"/>
    <dgm:cxn modelId="{F330A094-500A-48C0-A45B-FA4D80360BDB}" type="presParOf" srcId="{FA485602-FC1C-41E3-B84C-2BF0620A3E6E}" destId="{D126F98E-FA26-402C-95C0-4BA9F023A514}" srcOrd="2" destOrd="0" presId="urn:microsoft.com/office/officeart/2008/layout/AlternatingHexagons"/>
    <dgm:cxn modelId="{10275499-E26B-466F-A9FD-4A855D779BDC}" type="presParOf" srcId="{D126F98E-FA26-402C-95C0-4BA9F023A514}" destId="{4B186BB3-A8B4-40B0-A481-F036FF3AEC48}" srcOrd="0" destOrd="0" presId="urn:microsoft.com/office/officeart/2008/layout/AlternatingHexagons"/>
    <dgm:cxn modelId="{816D8E3E-2EA8-484A-96AF-14775976566E}" type="presParOf" srcId="{D126F98E-FA26-402C-95C0-4BA9F023A514}" destId="{FBDF9BCF-36FB-48A6-A4C4-9F394FECE69A}" srcOrd="1" destOrd="0" presId="urn:microsoft.com/office/officeart/2008/layout/AlternatingHexagons"/>
    <dgm:cxn modelId="{F728F696-F928-47FC-9CFB-16A0013123C9}" type="presParOf" srcId="{D126F98E-FA26-402C-95C0-4BA9F023A514}" destId="{6F125179-44D1-4487-B8A1-D9733342C88C}" srcOrd="2" destOrd="0" presId="urn:microsoft.com/office/officeart/2008/layout/AlternatingHexagons"/>
    <dgm:cxn modelId="{CC58989E-5D2F-4E7D-AE19-88CC4806FAE3}" type="presParOf" srcId="{D126F98E-FA26-402C-95C0-4BA9F023A514}" destId="{BEF4D077-6011-4F0C-81F3-15CB4F585900}" srcOrd="3" destOrd="0" presId="urn:microsoft.com/office/officeart/2008/layout/AlternatingHexagons"/>
    <dgm:cxn modelId="{5CD85F55-F144-4720-B224-E2D40F890A1E}" type="presParOf" srcId="{D126F98E-FA26-402C-95C0-4BA9F023A514}" destId="{085B6F74-84A1-4CCB-B981-00CFC34CBB81}" srcOrd="4" destOrd="0" presId="urn:microsoft.com/office/officeart/2008/layout/AlternatingHexagons"/>
    <dgm:cxn modelId="{706E0913-872F-4F27-AA5C-E049DA1F09E6}" type="presParOf" srcId="{FA485602-FC1C-41E3-B84C-2BF0620A3E6E}" destId="{69372DBF-5D60-4F60-886B-953439F42FA1}" srcOrd="3" destOrd="0" presId="urn:microsoft.com/office/officeart/2008/layout/AlternatingHexagons"/>
    <dgm:cxn modelId="{45558FF7-C5AE-46B8-8C35-DCF71C01D5D1}" type="presParOf" srcId="{FA485602-FC1C-41E3-B84C-2BF0620A3E6E}" destId="{E6D80F48-96CE-4ED1-B72A-FB21B3BA589A}" srcOrd="4" destOrd="0" presId="urn:microsoft.com/office/officeart/2008/layout/AlternatingHexagons"/>
    <dgm:cxn modelId="{AEA40553-5E1D-4D91-883A-46B2A9B52252}" type="presParOf" srcId="{E6D80F48-96CE-4ED1-B72A-FB21B3BA589A}" destId="{8C10E327-98B8-4C8B-B1DD-F80DD62AF809}" srcOrd="0" destOrd="0" presId="urn:microsoft.com/office/officeart/2008/layout/AlternatingHexagons"/>
    <dgm:cxn modelId="{F3EDC9B5-3837-4A1C-ABBA-B950EFB335FF}" type="presParOf" srcId="{E6D80F48-96CE-4ED1-B72A-FB21B3BA589A}" destId="{E95445C9-6B7E-4E01-B848-C58152C94779}" srcOrd="1" destOrd="0" presId="urn:microsoft.com/office/officeart/2008/layout/AlternatingHexagons"/>
    <dgm:cxn modelId="{9DFEBDDE-F1B7-4F09-A5FE-ED398FB26A9D}" type="presParOf" srcId="{E6D80F48-96CE-4ED1-B72A-FB21B3BA589A}" destId="{C582CB9D-A806-43FF-95B8-FB984BCA5076}" srcOrd="2" destOrd="0" presId="urn:microsoft.com/office/officeart/2008/layout/AlternatingHexagons"/>
    <dgm:cxn modelId="{0B8B83B3-3D57-4F6E-918A-5CF10D5A9A0D}" type="presParOf" srcId="{E6D80F48-96CE-4ED1-B72A-FB21B3BA589A}" destId="{1C7752FB-ED56-4DAE-B47B-F4DDB4A60C03}" srcOrd="3" destOrd="0" presId="urn:microsoft.com/office/officeart/2008/layout/AlternatingHexagons"/>
    <dgm:cxn modelId="{6FE4717B-880B-44F5-9B44-AFF505EB30B6}" type="presParOf" srcId="{E6D80F48-96CE-4ED1-B72A-FB21B3BA589A}" destId="{5CEDE446-5483-40FC-8C87-7F0230F5D18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22E8A-5BC6-466C-9878-BF94EE8104AE}">
      <dsp:nvSpPr>
        <dsp:cNvPr id="0" name=""/>
        <dsp:cNvSpPr/>
      </dsp:nvSpPr>
      <dsp:spPr>
        <a:xfrm rot="5400000">
          <a:off x="2701556" y="104491"/>
          <a:ext cx="1588886" cy="1382331"/>
        </a:xfrm>
        <a:prstGeom prst="hexagon">
          <a:avLst>
            <a:gd name="adj" fmla="val 25000"/>
            <a:gd name="vf" fmla="val 11547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Gender</a:t>
          </a:r>
          <a:endParaRPr lang="en-US" sz="1300" kern="1200" dirty="0"/>
        </a:p>
      </dsp:txBody>
      <dsp:txXfrm rot="-5400000">
        <a:off x="3020246" y="248815"/>
        <a:ext cx="951505" cy="1093684"/>
      </dsp:txXfrm>
    </dsp:sp>
    <dsp:sp modelId="{A1C4EE86-3BE7-4EFD-B502-6F791869B20D}">
      <dsp:nvSpPr>
        <dsp:cNvPr id="0" name=""/>
        <dsp:cNvSpPr/>
      </dsp:nvSpPr>
      <dsp:spPr>
        <a:xfrm>
          <a:off x="4229112" y="318991"/>
          <a:ext cx="1773197" cy="95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IN" sz="1300" kern="1200" dirty="0" smtClean="0"/>
            <a:t>High death rate</a:t>
          </a:r>
          <a:endParaRPr lang="en-US" sz="1300" kern="1200" dirty="0"/>
        </a:p>
      </dsp:txBody>
      <dsp:txXfrm>
        <a:off x="4229112" y="318991"/>
        <a:ext cx="1773197" cy="953332"/>
      </dsp:txXfrm>
    </dsp:sp>
    <dsp:sp modelId="{B58269F7-EED7-455C-9663-97B67FE9E123}">
      <dsp:nvSpPr>
        <dsp:cNvPr id="0" name=""/>
        <dsp:cNvSpPr/>
      </dsp:nvSpPr>
      <dsp:spPr>
        <a:xfrm rot="5400000">
          <a:off x="1208638" y="104491"/>
          <a:ext cx="1588886" cy="1382331"/>
        </a:xfrm>
        <a:prstGeom prst="hexagon">
          <a:avLst>
            <a:gd name="adj" fmla="val 25000"/>
            <a:gd name="vf" fmla="val 11547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N" sz="1400" kern="1200" dirty="0" smtClean="0"/>
            <a:t>In-migration/ Out-migration</a:t>
          </a:r>
          <a:endParaRPr lang="en-US" sz="1400" kern="1200" dirty="0" smtClean="0"/>
        </a:p>
        <a:p>
          <a:pPr lvl="0" algn="ctr" defTabSz="1600200">
            <a:lnSpc>
              <a:spcPct val="90000"/>
            </a:lnSpc>
            <a:spcBef>
              <a:spcPct val="0"/>
            </a:spcBef>
            <a:spcAft>
              <a:spcPct val="35000"/>
            </a:spcAft>
          </a:pPr>
          <a:endParaRPr lang="en-US" sz="1400" kern="1200" dirty="0"/>
        </a:p>
      </dsp:txBody>
      <dsp:txXfrm rot="-5400000">
        <a:off x="1527328" y="248815"/>
        <a:ext cx="951505" cy="1093684"/>
      </dsp:txXfrm>
    </dsp:sp>
    <dsp:sp modelId="{4B186BB3-A8B4-40B0-A481-F036FF3AEC48}">
      <dsp:nvSpPr>
        <dsp:cNvPr id="0" name=""/>
        <dsp:cNvSpPr/>
      </dsp:nvSpPr>
      <dsp:spPr>
        <a:xfrm rot="5400000">
          <a:off x="1952237" y="1453138"/>
          <a:ext cx="1588886" cy="1382331"/>
        </a:xfrm>
        <a:prstGeom prst="hexagon">
          <a:avLst>
            <a:gd name="adj" fmla="val 25000"/>
            <a:gd name="vf" fmla="val 11547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N" sz="1300" kern="1200" dirty="0" smtClean="0"/>
            <a:t>Student population</a:t>
          </a:r>
          <a:endParaRPr lang="en-US" sz="1300" kern="1200" dirty="0" smtClean="0"/>
        </a:p>
        <a:p>
          <a:pPr lvl="0" algn="ctr" defTabSz="577850">
            <a:lnSpc>
              <a:spcPct val="90000"/>
            </a:lnSpc>
            <a:spcBef>
              <a:spcPct val="0"/>
            </a:spcBef>
            <a:spcAft>
              <a:spcPct val="35000"/>
            </a:spcAft>
          </a:pPr>
          <a:endParaRPr lang="en-US" sz="1300" kern="1200" dirty="0"/>
        </a:p>
      </dsp:txBody>
      <dsp:txXfrm rot="-5400000">
        <a:off x="2270927" y="1597462"/>
        <a:ext cx="951505" cy="1093684"/>
      </dsp:txXfrm>
    </dsp:sp>
    <dsp:sp modelId="{FBDF9BCF-36FB-48A6-A4C4-9F394FECE69A}">
      <dsp:nvSpPr>
        <dsp:cNvPr id="0" name=""/>
        <dsp:cNvSpPr/>
      </dsp:nvSpPr>
      <dsp:spPr>
        <a:xfrm>
          <a:off x="282317" y="1667638"/>
          <a:ext cx="1715997" cy="95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r" defTabSz="577850">
            <a:lnSpc>
              <a:spcPct val="90000"/>
            </a:lnSpc>
            <a:spcBef>
              <a:spcPct val="0"/>
            </a:spcBef>
            <a:spcAft>
              <a:spcPct val="35000"/>
            </a:spcAft>
          </a:pPr>
          <a:r>
            <a:rPr lang="en-IN" sz="1300" kern="1200" dirty="0" smtClean="0"/>
            <a:t>Industrial labour/ Agricultural Labour</a:t>
          </a:r>
          <a:endParaRPr lang="en-US" sz="1300" kern="1200" dirty="0"/>
        </a:p>
      </dsp:txBody>
      <dsp:txXfrm>
        <a:off x="282317" y="1667638"/>
        <a:ext cx="1715997" cy="953332"/>
      </dsp:txXfrm>
    </dsp:sp>
    <dsp:sp modelId="{085B6F74-84A1-4CCB-B981-00CFC34CBB81}">
      <dsp:nvSpPr>
        <dsp:cNvPr id="0" name=""/>
        <dsp:cNvSpPr/>
      </dsp:nvSpPr>
      <dsp:spPr>
        <a:xfrm rot="5400000">
          <a:off x="3445155" y="1453138"/>
          <a:ext cx="1588886" cy="1382331"/>
        </a:xfrm>
        <a:prstGeom prst="hexagon">
          <a:avLst>
            <a:gd name="adj" fmla="val 25000"/>
            <a:gd name="vf" fmla="val 11547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IN" sz="1400" kern="1200" dirty="0" smtClean="0"/>
            <a:t>Change in the boundary of the part areas; New habitations</a:t>
          </a:r>
          <a:endParaRPr lang="en-US" sz="1400" kern="1200" dirty="0"/>
        </a:p>
      </dsp:txBody>
      <dsp:txXfrm rot="-5400000">
        <a:off x="3763845" y="1597462"/>
        <a:ext cx="951505" cy="1093684"/>
      </dsp:txXfrm>
    </dsp:sp>
    <dsp:sp modelId="{8C10E327-98B8-4C8B-B1DD-F80DD62AF809}">
      <dsp:nvSpPr>
        <dsp:cNvPr id="0" name=""/>
        <dsp:cNvSpPr/>
      </dsp:nvSpPr>
      <dsp:spPr>
        <a:xfrm rot="5400000">
          <a:off x="2701556" y="2801785"/>
          <a:ext cx="1588886" cy="1382331"/>
        </a:xfrm>
        <a:prstGeom prst="hexagon">
          <a:avLst>
            <a:gd name="adj" fmla="val 25000"/>
            <a:gd name="vf" fmla="val 11547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Apartments with access control</a:t>
          </a:r>
          <a:endParaRPr lang="en-US" sz="1300" kern="1200" dirty="0"/>
        </a:p>
      </dsp:txBody>
      <dsp:txXfrm rot="-5400000">
        <a:off x="3020246" y="2946109"/>
        <a:ext cx="951505" cy="1093684"/>
      </dsp:txXfrm>
    </dsp:sp>
    <dsp:sp modelId="{E95445C9-6B7E-4E01-B848-C58152C94779}">
      <dsp:nvSpPr>
        <dsp:cNvPr id="0" name=""/>
        <dsp:cNvSpPr/>
      </dsp:nvSpPr>
      <dsp:spPr>
        <a:xfrm>
          <a:off x="4229112" y="3016285"/>
          <a:ext cx="1773197" cy="95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IN" sz="1300" kern="1200" dirty="0" smtClean="0"/>
            <a:t>Absence of RWAs; Defunct Gram </a:t>
          </a:r>
          <a:r>
            <a:rPr lang="en-IN" sz="1300" kern="1200" dirty="0" err="1" smtClean="0"/>
            <a:t>Sabhas</a:t>
          </a:r>
          <a:r>
            <a:rPr lang="en-IN" sz="1300" kern="1200" dirty="0" smtClean="0"/>
            <a:t>…</a:t>
          </a:r>
          <a:endParaRPr lang="en-US" sz="1300" kern="1200" dirty="0"/>
        </a:p>
      </dsp:txBody>
      <dsp:txXfrm>
        <a:off x="4229112" y="3016285"/>
        <a:ext cx="1773197" cy="953332"/>
      </dsp:txXfrm>
    </dsp:sp>
    <dsp:sp modelId="{5CEDE446-5483-40FC-8C87-7F0230F5D187}">
      <dsp:nvSpPr>
        <dsp:cNvPr id="0" name=""/>
        <dsp:cNvSpPr/>
      </dsp:nvSpPr>
      <dsp:spPr>
        <a:xfrm rot="5400000">
          <a:off x="1208638" y="2801785"/>
          <a:ext cx="1588886" cy="1382331"/>
        </a:xfrm>
        <a:prstGeom prst="hexagon">
          <a:avLst>
            <a:gd name="adj" fmla="val 25000"/>
            <a:gd name="vf" fmla="val 11547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IN" sz="1300" kern="1200" dirty="0" smtClean="0"/>
            <a:t>Inaccessible areas – deeply forested, river crossing etc.; </a:t>
          </a:r>
          <a:endParaRPr lang="en-US" sz="1300" kern="1200" dirty="0"/>
        </a:p>
      </dsp:txBody>
      <dsp:txXfrm rot="-5400000">
        <a:off x="1527328" y="2946109"/>
        <a:ext cx="951505" cy="109368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9/1/2014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9/1/2014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0E67C00-F679-4C51-9894-9E2214E5C2F1}" type="slidenum">
              <a:rPr lang="en-US" smtClean="0"/>
              <a:t>15</a:t>
            </a:fld>
            <a:endParaRPr lang="en-US"/>
          </a:p>
        </p:txBody>
      </p:sp>
    </p:spTree>
    <p:extLst>
      <p:ext uri="{BB962C8B-B14F-4D97-AF65-F5344CB8AC3E}">
        <p14:creationId xmlns:p14="http://schemas.microsoft.com/office/powerpoint/2010/main" val="11169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t>17</a:t>
            </a:fld>
            <a:endParaRPr lang="en-US"/>
          </a:p>
        </p:txBody>
      </p:sp>
    </p:spTree>
    <p:extLst>
      <p:ext uri="{BB962C8B-B14F-4D97-AF65-F5344CB8AC3E}">
        <p14:creationId xmlns:p14="http://schemas.microsoft.com/office/powerpoint/2010/main" val="361530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0E67C00-F679-4C51-9894-9E2214E5C2F1}" type="slidenum">
              <a:rPr lang="en-US" smtClean="0"/>
              <a:t>20</a:t>
            </a:fld>
            <a:endParaRPr lang="en-US"/>
          </a:p>
        </p:txBody>
      </p:sp>
    </p:spTree>
    <p:extLst>
      <p:ext uri="{BB962C8B-B14F-4D97-AF65-F5344CB8AC3E}">
        <p14:creationId xmlns:p14="http://schemas.microsoft.com/office/powerpoint/2010/main" val="111697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99000">
              <a:srgbClr val="9C1A10"/>
            </a:gs>
            <a:gs pos="0">
              <a:scrgbClr r="0" g="0" b="0"/>
            </a:gs>
            <a:gs pos="100000">
              <a:schemeClr val="accent4">
                <a:lumMod val="75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2"/>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smtClean="0"/>
              <a:t>Click to edit Master title style</a:t>
            </a:r>
            <a:endParaRPr lang="en-US"/>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5" name="Picture 4" descr="C:\Users\Preetam Sengupta\Pictures\election-commision.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77600" y="5957570"/>
            <a:ext cx="914400" cy="900430"/>
          </a:xfrm>
          <a:prstGeom prst="rect">
            <a:avLst/>
          </a:prstGeom>
          <a:noFill/>
          <a:ln>
            <a:noFill/>
          </a:ln>
        </p:spPr>
      </p:pic>
      <p:pic>
        <p:nvPicPr>
          <p:cNvPr id="6" name="Picture 5"/>
          <p:cNvPicPr/>
          <p:nvPr userDrawn="1"/>
        </p:nvPicPr>
        <p:blipFill>
          <a:blip r:embed="rId3"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5389C-FACC-452B-B4C1-3BD186F45CB8}" type="datetime1">
              <a:rPr lang="en-US" smtClean="0"/>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CE844-3C76-42C8-BBA9-088C96A067BA}" type="datetime1">
              <a:rPr lang="en-US" smtClean="0"/>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99000">
              <a:srgbClr val="9C1A10"/>
            </a:gs>
            <a:gs pos="0">
              <a:schemeClr val="bg2"/>
            </a:gs>
            <a:gs pos="100000">
              <a:schemeClr val="accent4">
                <a:lumMod val="75000"/>
              </a:schemeClr>
            </a:gs>
            <a:gs pos="100000">
              <a:srgbClr val="9C1A1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4594C-40D9-4922-A63A-E4D7E3C24D49}" type="datetime1">
              <a:rPr lang="en-US" smtClean="0"/>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pic>
        <p:nvPicPr>
          <p:cNvPr id="8" name="Picture 7" descr="C:\Users\Preetam Sengupta\Pictures\election-commisio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77600" y="5957570"/>
            <a:ext cx="914400" cy="900430"/>
          </a:xfrm>
          <a:prstGeom prst="rect">
            <a:avLst/>
          </a:prstGeom>
          <a:noFill/>
          <a:ln>
            <a:noFill/>
          </a:ln>
        </p:spPr>
      </p:pic>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99000">
              <a:srgbClr val="9C1A10"/>
            </a:gs>
            <a:gs pos="0">
              <a:schemeClr val="bg2"/>
            </a:gs>
            <a:gs pos="100000">
              <a:schemeClr val="accent4">
                <a:lumMod val="75000"/>
              </a:schemeClr>
            </a:gs>
            <a:gs pos="100000">
              <a:srgbClr val="9C1A10"/>
            </a:gs>
          </a:gsLst>
          <a:lin ang="5400000" scaled="1"/>
        </a:grad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2"/>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smtClean="0"/>
              <a:t>Click to edit Master title style</a:t>
            </a:r>
            <a:endParaRPr lang="en-US"/>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pic>
        <p:nvPicPr>
          <p:cNvPr id="6" name="Picture 5" descr="C:\Users\Preetam Sengupta\Pictures\election-commision.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77600" y="5957570"/>
            <a:ext cx="914400" cy="900430"/>
          </a:xfrm>
          <a:prstGeom prst="rect">
            <a:avLst/>
          </a:prstGeom>
          <a:noFill/>
          <a:ln>
            <a:noFill/>
          </a:ln>
        </p:spPr>
      </p:pic>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99000">
              <a:srgbClr val="9C1A10"/>
            </a:gs>
            <a:gs pos="0">
              <a:schemeClr val="bg2"/>
            </a:gs>
            <a:gs pos="100000">
              <a:schemeClr val="accent4">
                <a:lumMod val="75000"/>
              </a:schemeClr>
            </a:gs>
            <a:gs pos="100000">
              <a:srgbClr val="9C1A1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D7D855-A872-4272-B880-39A488A710E7}" type="datetime1">
              <a:rPr lang="en-US" smtClean="0"/>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pic>
        <p:nvPicPr>
          <p:cNvPr id="9" name="Picture 8" descr="C:\Users\Preetam Sengupta\Pictures\election-commisio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77600" y="5957570"/>
            <a:ext cx="914400" cy="900430"/>
          </a:xfrm>
          <a:prstGeom prst="rect">
            <a:avLst/>
          </a:prstGeom>
          <a:noFill/>
          <a:ln>
            <a:noFill/>
          </a:ln>
        </p:spPr>
      </p:pic>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99000">
              <a:srgbClr val="9C1A10"/>
            </a:gs>
            <a:gs pos="0">
              <a:schemeClr val="bg2"/>
            </a:gs>
            <a:gs pos="100000">
              <a:schemeClr val="accent4">
                <a:lumMod val="75000"/>
              </a:schemeClr>
            </a:gs>
            <a:gs pos="100000">
              <a:srgbClr val="9C1A1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AACA8F-D5ED-4B90-A100-0BDC54A645DF}" type="datetime1">
              <a:rPr lang="en-US" smtClean="0"/>
              <a:t>9/1/2014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pic>
        <p:nvPicPr>
          <p:cNvPr id="11" name="Picture 10" descr="C:\Users\Preetam Sengupta\Pictures\election-commisio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77600" y="5957570"/>
            <a:ext cx="914400" cy="900430"/>
          </a:xfrm>
          <a:prstGeom prst="rect">
            <a:avLst/>
          </a:prstGeom>
          <a:noFill/>
          <a:ln>
            <a:noFill/>
          </a:ln>
        </p:spPr>
      </p:pic>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9CD98-8566-471F-B6F9-93E04967ED47}" type="datetime1">
              <a:rPr lang="en-US" smtClean="0"/>
              <a:t>9/1/2014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pic>
        <p:nvPicPr>
          <p:cNvPr id="7" name="Picture 6" descr="C:\Users\Preetam Sengupta\Pictures\election-commisio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77600" y="5957570"/>
            <a:ext cx="914400" cy="900430"/>
          </a:xfrm>
          <a:prstGeom prst="rect">
            <a:avLst/>
          </a:prstGeom>
          <a:noFill/>
          <a:ln>
            <a:noFill/>
          </a:ln>
        </p:spPr>
      </p:pic>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gradFill>
          <a:gsLst>
            <a:gs pos="99000">
              <a:srgbClr val="9C1A10"/>
            </a:gs>
            <a:gs pos="0">
              <a:schemeClr val="bg2"/>
            </a:gs>
            <a:gs pos="100000">
              <a:schemeClr val="accent4">
                <a:lumMod val="75000"/>
              </a:schemeClr>
            </a:gs>
            <a:gs pos="100000">
              <a:srgbClr val="9C1A10"/>
            </a:gs>
          </a:gsLst>
          <a:lin ang="540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35E6A-2086-4CB2-B79F-96593439A0AC}" type="datetime1">
              <a:rPr lang="en-US" smtClean="0"/>
              <a:t>9/1/2014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pic>
        <p:nvPicPr>
          <p:cNvPr id="5" name="Picture 4" descr="C:\Users\Preetam Sengupta\Pictures\election-commision.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77600" y="5957570"/>
            <a:ext cx="914400" cy="900430"/>
          </a:xfrm>
          <a:prstGeom prst="rect">
            <a:avLst/>
          </a:prstGeom>
          <a:noFill/>
          <a:ln>
            <a:noFill/>
          </a:ln>
        </p:spPr>
      </p:pic>
      <p:pic>
        <p:nvPicPr>
          <p:cNvPr id="6" name="Picture 5"/>
          <p:cNvPicPr/>
          <p:nvPr userDrawn="1"/>
        </p:nvPicPr>
        <p:blipFill>
          <a:blip r:embed="rId3"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a:gsLst>
            <a:gs pos="99000">
              <a:srgbClr val="9C1A10"/>
            </a:gs>
            <a:gs pos="0">
              <a:schemeClr val="bg2"/>
            </a:gs>
            <a:gs pos="100000">
              <a:schemeClr val="accent4">
                <a:lumMod val="75000"/>
              </a:schemeClr>
            </a:gs>
            <a:gs pos="100000">
              <a:srgbClr val="9C1A10"/>
            </a:gs>
          </a:gsLst>
          <a:lin ang="5400000" scaled="1"/>
        </a:gradFill>
        <a:effectLst/>
      </p:bgPr>
    </p:bg>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94020" y="688489"/>
            <a:ext cx="6080760" cy="5483711"/>
          </a:xfrm>
          <a:solidFill>
            <a:schemeClr val="bg2"/>
          </a:solidFill>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78B26-E0E7-401D-95E5-683ED06BF9AD}" type="datetime1">
              <a:rPr lang="en-US" smtClean="0"/>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pic>
        <p:nvPicPr>
          <p:cNvPr id="10" name="Picture 9" descr="C:\Users\Preetam Sengupta\Pictures\election-commisio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77600" y="5957570"/>
            <a:ext cx="914400" cy="900430"/>
          </a:xfrm>
          <a:prstGeom prst="rect">
            <a:avLst/>
          </a:prstGeom>
          <a:noFill/>
          <a:ln>
            <a:noFill/>
          </a:ln>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99000">
              <a:srgbClr val="9C1A10"/>
            </a:gs>
            <a:gs pos="0">
              <a:schemeClr val="bg2"/>
            </a:gs>
            <a:gs pos="100000">
              <a:schemeClr val="accent4">
                <a:lumMod val="75000"/>
              </a:schemeClr>
            </a:gs>
            <a:gs pos="100000">
              <a:srgbClr val="9C1A10"/>
            </a:gs>
          </a:gsLst>
          <a:lin ang="5400000" scaled="1"/>
        </a:gradFill>
        <a:effectLst/>
      </p:bgPr>
    </p:bg>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28EC7-2C19-4F74-B285-CE160F4A579A}" type="datetime1">
              <a:rPr lang="en-US" smtClean="0"/>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pic>
        <p:nvPicPr>
          <p:cNvPr id="10" name="Picture 9" descr="C:\Users\Preetam Sengupta\Pictures\election-commisio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77600" y="5957570"/>
            <a:ext cx="914400" cy="900430"/>
          </a:xfrm>
          <a:prstGeom prst="rect">
            <a:avLst/>
          </a:prstGeom>
          <a:noFill/>
          <a:ln>
            <a:noFill/>
          </a:ln>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9000">
              <a:srgbClr val="9C1A10"/>
            </a:gs>
            <a:gs pos="0">
              <a:schemeClr val="bg2"/>
            </a:gs>
            <a:gs pos="100000">
              <a:schemeClr val="accent4">
                <a:lumMod val="75000"/>
              </a:schemeClr>
            </a:gs>
            <a:gs pos="100000">
              <a:srgbClr val="9C1A10"/>
            </a:gs>
          </a:gsLst>
          <a:lin ang="5400000" scaled="1"/>
        </a:grad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287D4020-EAAB-4E36-8532-04C08CBCE9E1}" type="datetime1">
              <a:rPr lang="en-US" smtClean="0"/>
              <a:t>9/1/2014</a:t>
            </a:fld>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pic>
        <p:nvPicPr>
          <p:cNvPr id="11" name="Picture 10"/>
          <p:cNvPicPr/>
          <p:nvPr userDrawn="1"/>
        </p:nvPicPr>
        <p:blipFill>
          <a:blip r:embed="rId13"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pic>
        <p:nvPicPr>
          <p:cNvPr id="12" name="Picture 11" descr="C:\Users\Preetam Sengupta\Pictures\election-commision.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277600" y="5957570"/>
            <a:ext cx="914400" cy="900430"/>
          </a:xfrm>
          <a:prstGeom prst="rect">
            <a:avLst/>
          </a:prstGeom>
          <a:noFill/>
          <a:ln>
            <a:noFill/>
          </a:ln>
        </p:spPr>
      </p:pic>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ftp://164.100.34.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9000">
              <a:srgbClr val="9C1A10"/>
            </a:gs>
            <a:gs pos="0">
              <a:scrgbClr r="0" g="0" b="0"/>
            </a:gs>
            <a:gs pos="100000">
              <a:schemeClr val="accent4">
                <a:lumMod val="75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7846" y="254637"/>
            <a:ext cx="7086601" cy="5072848"/>
          </a:xfrm>
          <a:solidFill>
            <a:schemeClr val="bg2"/>
          </a:solidFill>
        </p:spPr>
        <p:txBody>
          <a:bodyPr/>
          <a:lstStyle/>
          <a:p>
            <a:pPr algn="ctr"/>
            <a:r>
              <a:rPr lang="en-US" sz="3600" b="1" dirty="0" smtClean="0">
                <a:solidFill>
                  <a:schemeClr val="accent6">
                    <a:lumMod val="40000"/>
                    <a:lumOff val="60000"/>
                  </a:schemeClr>
                </a:solidFill>
              </a:rPr>
              <a:t>TRAINING </a:t>
            </a:r>
            <a:r>
              <a:rPr lang="en-US" sz="3600" b="1" dirty="0">
                <a:solidFill>
                  <a:schemeClr val="accent6">
                    <a:lumMod val="40000"/>
                    <a:lumOff val="60000"/>
                  </a:schemeClr>
                </a:solidFill>
              </a:rPr>
              <a:t>MANUAL </a:t>
            </a:r>
            <a:r>
              <a:rPr lang="en-US" dirty="0">
                <a:solidFill>
                  <a:schemeClr val="accent6">
                    <a:lumMod val="40000"/>
                    <a:lumOff val="60000"/>
                  </a:schemeClr>
                </a:solidFill>
              </a:rPr>
              <a:t/>
            </a:r>
            <a:br>
              <a:rPr lang="en-US" dirty="0">
                <a:solidFill>
                  <a:schemeClr val="accent6">
                    <a:lumMod val="40000"/>
                    <a:lumOff val="60000"/>
                  </a:schemeClr>
                </a:solidFill>
              </a:rPr>
            </a:br>
            <a:r>
              <a:rPr lang="en-US" sz="2400" dirty="0">
                <a:solidFill>
                  <a:schemeClr val="accent6">
                    <a:lumMod val="40000"/>
                    <a:lumOff val="60000"/>
                  </a:schemeClr>
                </a:solidFill>
              </a:rPr>
              <a:t>FOR</a:t>
            </a:r>
            <a:r>
              <a:rPr lang="en-US" sz="3600" dirty="0">
                <a:solidFill>
                  <a:schemeClr val="accent6">
                    <a:lumMod val="40000"/>
                    <a:lumOff val="60000"/>
                  </a:schemeClr>
                </a:solidFill>
              </a:rPr>
              <a:t> </a:t>
            </a:r>
            <a:r>
              <a:rPr lang="en-US" sz="5400" b="1" dirty="0"/>
              <a:t/>
            </a:r>
            <a:br>
              <a:rPr lang="en-US" sz="5400" b="1" dirty="0"/>
            </a:br>
            <a:r>
              <a:rPr lang="en-US" sz="3200" b="1" dirty="0">
                <a:solidFill>
                  <a:schemeClr val="accent6">
                    <a:lumMod val="40000"/>
                    <a:lumOff val="60000"/>
                  </a:schemeClr>
                </a:solidFill>
              </a:rPr>
              <a:t>ELECTORAL REGISTRATION </a:t>
            </a:r>
            <a:r>
              <a:rPr lang="en-US" sz="3200" b="1" dirty="0" smtClean="0">
                <a:solidFill>
                  <a:schemeClr val="accent6">
                    <a:lumMod val="40000"/>
                    <a:lumOff val="60000"/>
                  </a:schemeClr>
                </a:solidFill>
              </a:rPr>
              <a:t>OFFICERS </a:t>
            </a:r>
            <a:r>
              <a:rPr lang="en-US" sz="3200" dirty="0">
                <a:solidFill>
                  <a:schemeClr val="accent6">
                    <a:lumMod val="40000"/>
                    <a:lumOff val="60000"/>
                  </a:schemeClr>
                </a:solidFill>
              </a:rPr>
              <a:t>(</a:t>
            </a:r>
            <a:r>
              <a:rPr lang="en-US" sz="3200" dirty="0" smtClean="0">
                <a:solidFill>
                  <a:schemeClr val="accent6">
                    <a:lumMod val="40000"/>
                    <a:lumOff val="60000"/>
                  </a:schemeClr>
                </a:solidFill>
              </a:rPr>
              <a:t>EROs</a:t>
            </a:r>
            <a:r>
              <a:rPr lang="en-US" sz="3200" dirty="0">
                <a:solidFill>
                  <a:schemeClr val="accent6">
                    <a:lumMod val="40000"/>
                    <a:lumOff val="60000"/>
                  </a:schemeClr>
                </a:solidFill>
              </a:rPr>
              <a:t> </a:t>
            </a:r>
            <a:r>
              <a:rPr lang="en-US" sz="3200" dirty="0" smtClean="0">
                <a:solidFill>
                  <a:schemeClr val="accent6">
                    <a:lumMod val="40000"/>
                    <a:lumOff val="60000"/>
                  </a:schemeClr>
                </a:solidFill>
              </a:rPr>
              <a:t>&amp; AEROs)</a:t>
            </a:r>
            <a:r>
              <a:rPr lang="en-US" sz="5000" dirty="0" smtClean="0"/>
              <a:t/>
            </a:r>
            <a:br>
              <a:rPr lang="en-US" sz="5000" dirty="0" smtClean="0"/>
            </a:br>
            <a:r>
              <a:rPr lang="en-US" sz="4000" dirty="0"/>
              <a:t/>
            </a:r>
            <a:br>
              <a:rPr lang="en-US" sz="4000" dirty="0"/>
            </a:br>
            <a:r>
              <a:rPr lang="en-US" sz="2000" dirty="0" smtClean="0"/>
              <a:t>[PPT]</a:t>
            </a:r>
            <a:endParaRPr lang="en-US" sz="4000" dirty="0"/>
          </a:p>
        </p:txBody>
      </p:sp>
      <p:sp>
        <p:nvSpPr>
          <p:cNvPr id="3" name="Subtitle 2"/>
          <p:cNvSpPr>
            <a:spLocks noGrp="1"/>
          </p:cNvSpPr>
          <p:nvPr>
            <p:ph type="subTitle" idx="1"/>
          </p:nvPr>
        </p:nvSpPr>
        <p:spPr>
          <a:xfrm>
            <a:off x="2874807" y="5943600"/>
            <a:ext cx="8391144" cy="914400"/>
          </a:xfrm>
        </p:spPr>
        <p:txBody>
          <a:bodyPr>
            <a:noAutofit/>
          </a:bodyPr>
          <a:lstStyle/>
          <a:p>
            <a:pPr algn="r"/>
            <a:r>
              <a:rPr lang="en-US" sz="1800" i="1" dirty="0" smtClean="0"/>
              <a:t>Published </a:t>
            </a:r>
            <a:r>
              <a:rPr lang="en-US" sz="1800" i="1" dirty="0"/>
              <a:t>in</a:t>
            </a:r>
            <a:r>
              <a:rPr lang="en-US" sz="1800" b="1" i="1" dirty="0"/>
              <a:t> August, 2014  </a:t>
            </a:r>
            <a:r>
              <a:rPr lang="en-US" sz="1800" i="1" dirty="0"/>
              <a:t> from</a:t>
            </a:r>
          </a:p>
          <a:p>
            <a:pPr algn="r"/>
            <a:r>
              <a:rPr lang="en-US" sz="1800" b="1" dirty="0"/>
              <a:t>The India International Institute of Democracy and Election Management (IIIDEM</a:t>
            </a:r>
            <a:r>
              <a:rPr lang="en-US" sz="1800" b="1" dirty="0" smtClean="0"/>
              <a:t>)</a:t>
            </a:r>
            <a:endParaRPr lang="en-US" sz="1800" b="1" dirty="0"/>
          </a:p>
          <a:p>
            <a:pPr algn="r"/>
            <a:r>
              <a:rPr lang="en-US" sz="1800" b="1" dirty="0"/>
              <a:t>Election Commission of India, New Delhi</a:t>
            </a:r>
          </a:p>
          <a:p>
            <a:r>
              <a:rPr lang="en-US" sz="1600" dirty="0" smtClean="0"/>
              <a:t>e</a:t>
            </a:r>
            <a:endParaRPr lang="en-US" sz="1600" dirty="0"/>
          </a:p>
        </p:txBody>
      </p:sp>
      <p:sp>
        <p:nvSpPr>
          <p:cNvPr id="4" name="TextBox 3"/>
          <p:cNvSpPr txBox="1"/>
          <p:nvPr/>
        </p:nvSpPr>
        <p:spPr>
          <a:xfrm>
            <a:off x="8148923" y="4935070"/>
            <a:ext cx="3939983" cy="784830"/>
          </a:xfrm>
          <a:prstGeom prst="rect">
            <a:avLst/>
          </a:prstGeom>
          <a:noFill/>
        </p:spPr>
        <p:txBody>
          <a:bodyPr wrap="square" rtlCol="0">
            <a:spAutoFit/>
          </a:bodyPr>
          <a:lstStyle/>
          <a:p>
            <a:r>
              <a:rPr lang="en-US" sz="900" i="1" dirty="0"/>
              <a:t>Disclaimer:</a:t>
            </a:r>
            <a:r>
              <a:rPr lang="en-IN" sz="900" i="1" dirty="0"/>
              <a:t/>
            </a:r>
            <a:br>
              <a:rPr lang="en-IN" sz="900" i="1" dirty="0"/>
            </a:br>
            <a:r>
              <a:rPr lang="en-US" sz="900" i="1" dirty="0"/>
              <a:t>This training material is for use in training of election officials. It should not be referred as guidelines of ECI. In case of any variance in this training material and ECI guidelines/ rules/ laws, the ECI guidelines/ rules/ laws shall prevail.</a:t>
            </a:r>
            <a:endParaRPr lang="en-IN" sz="900" i="1" dirty="0"/>
          </a:p>
        </p:txBody>
      </p:sp>
    </p:spTree>
    <p:extLst>
      <p:ext uri="{BB962C8B-B14F-4D97-AF65-F5344CB8AC3E}">
        <p14:creationId xmlns:p14="http://schemas.microsoft.com/office/powerpoint/2010/main" val="26777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515080"/>
            <a:ext cx="10477500" cy="965200"/>
          </a:xfrm>
        </p:spPr>
        <p:txBody>
          <a:bodyPr/>
          <a:lstStyle/>
          <a:p>
            <a:r>
              <a:rPr lang="en-IN" sz="4400" dirty="0" smtClean="0">
                <a:solidFill>
                  <a:schemeClr val="accent6">
                    <a:lumMod val="60000"/>
                    <a:lumOff val="40000"/>
                  </a:schemeClr>
                </a:solidFill>
              </a:rPr>
              <a:t>IMPORTANCE of</a:t>
            </a:r>
            <a:br>
              <a:rPr lang="en-IN" sz="4400" dirty="0" smtClean="0">
                <a:solidFill>
                  <a:schemeClr val="accent6">
                    <a:lumMod val="60000"/>
                    <a:lumOff val="40000"/>
                  </a:schemeClr>
                </a:solidFill>
              </a:rPr>
            </a:br>
            <a:r>
              <a:rPr lang="en-IN" sz="4400" dirty="0" smtClean="0">
                <a:solidFill>
                  <a:schemeClr val="accent6">
                    <a:lumMod val="60000"/>
                    <a:lumOff val="40000"/>
                  </a:schemeClr>
                </a:solidFill>
              </a:rPr>
              <a:t>The ELECTORAL ROLL</a:t>
            </a:r>
            <a:endParaRPr lang="en-IN" sz="4400" dirty="0">
              <a:solidFill>
                <a:schemeClr val="accent6">
                  <a:lumMod val="60000"/>
                  <a:lumOff val="40000"/>
                </a:schemeClr>
              </a:solidFill>
            </a:endParaRPr>
          </a:p>
        </p:txBody>
      </p:sp>
      <p:sp>
        <p:nvSpPr>
          <p:cNvPr id="3" name="Content Placeholder 2"/>
          <p:cNvSpPr>
            <a:spLocks noGrp="1"/>
          </p:cNvSpPr>
          <p:nvPr>
            <p:ph idx="1"/>
          </p:nvPr>
        </p:nvSpPr>
        <p:spPr>
          <a:xfrm>
            <a:off x="895349" y="1636759"/>
            <a:ext cx="10664537" cy="4953358"/>
          </a:xfrm>
        </p:spPr>
        <p:txBody>
          <a:bodyPr>
            <a:noAutofit/>
          </a:bodyPr>
          <a:lstStyle/>
          <a:p>
            <a:pPr algn="just"/>
            <a:r>
              <a:rPr lang="en-IN" dirty="0" smtClean="0"/>
              <a:t>An </a:t>
            </a:r>
            <a:r>
              <a:rPr lang="en-IN" sz="2200" dirty="0" smtClean="0"/>
              <a:t>electoral roll </a:t>
            </a:r>
            <a:r>
              <a:rPr lang="en-IN" sz="2200" dirty="0"/>
              <a:t>or </a:t>
            </a:r>
            <a:r>
              <a:rPr lang="en-IN" sz="2200" dirty="0" smtClean="0"/>
              <a:t>voter list is an </a:t>
            </a:r>
            <a:r>
              <a:rPr lang="en-IN" sz="2200" dirty="0">
                <a:solidFill>
                  <a:schemeClr val="accent6">
                    <a:lumMod val="60000"/>
                    <a:lumOff val="40000"/>
                  </a:schemeClr>
                </a:solidFill>
              </a:rPr>
              <a:t>official </a:t>
            </a:r>
            <a:r>
              <a:rPr lang="en-IN" sz="2200" dirty="0" smtClean="0">
                <a:solidFill>
                  <a:schemeClr val="accent6">
                    <a:lumMod val="60000"/>
                    <a:lumOff val="40000"/>
                  </a:schemeClr>
                </a:solidFill>
              </a:rPr>
              <a:t>list </a:t>
            </a:r>
            <a:r>
              <a:rPr lang="en-IN" sz="2200" dirty="0">
                <a:solidFill>
                  <a:schemeClr val="accent6">
                    <a:lumMod val="60000"/>
                    <a:lumOff val="40000"/>
                  </a:schemeClr>
                </a:solidFill>
              </a:rPr>
              <a:t>of </a:t>
            </a:r>
            <a:r>
              <a:rPr lang="en-IN" sz="2200" dirty="0" smtClean="0">
                <a:solidFill>
                  <a:schemeClr val="accent6">
                    <a:lumMod val="60000"/>
                    <a:lumOff val="40000"/>
                  </a:schemeClr>
                </a:solidFill>
              </a:rPr>
              <a:t>persons enrolled as voters</a:t>
            </a:r>
            <a:r>
              <a:rPr lang="en-IN" sz="2200" dirty="0" smtClean="0">
                <a:solidFill>
                  <a:srgbClr val="CCFF33"/>
                </a:solidFill>
              </a:rPr>
              <a:t> </a:t>
            </a:r>
            <a:r>
              <a:rPr lang="en-IN" sz="2200" dirty="0" smtClean="0"/>
              <a:t>on the basis of their eligibility for such enrolment in the list of a particular area. It determines </a:t>
            </a:r>
            <a:r>
              <a:rPr lang="en-IN" sz="2200" dirty="0"/>
              <a:t>who is eligible to vote and </a:t>
            </a:r>
            <a:r>
              <a:rPr lang="en-IN" sz="2200" dirty="0" smtClean="0"/>
              <a:t>where.</a:t>
            </a:r>
            <a:endParaRPr lang="en-IN" sz="2200" dirty="0"/>
          </a:p>
          <a:p>
            <a:pPr algn="just"/>
            <a:r>
              <a:rPr lang="en-IN" sz="2200" dirty="0" smtClean="0"/>
              <a:t>For </a:t>
            </a:r>
            <a:r>
              <a:rPr lang="en-IN" sz="2200" dirty="0"/>
              <a:t>a free and fair election, an accurate and error free electoral roll is </a:t>
            </a:r>
            <a:r>
              <a:rPr lang="en-IN" sz="2200" dirty="0" smtClean="0"/>
              <a:t>of </a:t>
            </a:r>
            <a:r>
              <a:rPr lang="en-IN" sz="2200" dirty="0" smtClean="0">
                <a:solidFill>
                  <a:schemeClr val="accent6">
                    <a:lumMod val="60000"/>
                    <a:lumOff val="40000"/>
                  </a:schemeClr>
                </a:solidFill>
              </a:rPr>
              <a:t>utmost importance</a:t>
            </a:r>
            <a:r>
              <a:rPr lang="en-IN" dirty="0"/>
              <a:t>.</a:t>
            </a:r>
            <a:endParaRPr lang="en-IN" sz="2200" dirty="0"/>
          </a:p>
          <a:p>
            <a:pPr algn="just"/>
            <a:r>
              <a:rPr lang="en-IN" sz="2200" dirty="0" smtClean="0"/>
              <a:t>A good e-roll is required for </a:t>
            </a:r>
            <a:r>
              <a:rPr lang="en-IN" dirty="0" smtClean="0">
                <a:solidFill>
                  <a:schemeClr val="accent6">
                    <a:lumMod val="60000"/>
                    <a:lumOff val="40000"/>
                  </a:schemeClr>
                </a:solidFill>
              </a:rPr>
              <a:t>checking</a:t>
            </a:r>
            <a:r>
              <a:rPr lang="en-IN" sz="2200" dirty="0" smtClean="0">
                <a:solidFill>
                  <a:schemeClr val="accent6">
                    <a:lumMod val="60000"/>
                    <a:lumOff val="40000"/>
                  </a:schemeClr>
                </a:solidFill>
              </a:rPr>
              <a:t> </a:t>
            </a:r>
            <a:r>
              <a:rPr lang="en-IN" sz="2200" dirty="0">
                <a:solidFill>
                  <a:schemeClr val="accent6">
                    <a:lumMod val="60000"/>
                    <a:lumOff val="40000"/>
                  </a:schemeClr>
                </a:solidFill>
              </a:rPr>
              <a:t>electoral malpractices </a:t>
            </a:r>
            <a:r>
              <a:rPr lang="en-IN" sz="2200" dirty="0"/>
              <a:t>like bogus voting and </a:t>
            </a:r>
            <a:r>
              <a:rPr lang="en-IN" dirty="0"/>
              <a:t>impersonation. </a:t>
            </a:r>
            <a:endParaRPr lang="en-IN" dirty="0" smtClean="0"/>
          </a:p>
          <a:p>
            <a:pPr marL="0" indent="0" algn="just">
              <a:buNone/>
            </a:pPr>
            <a:endParaRPr lang="en-IN" sz="1000" i="1" dirty="0" smtClean="0"/>
          </a:p>
          <a:p>
            <a:pPr marL="0" indent="0" algn="just">
              <a:buNone/>
            </a:pPr>
            <a:r>
              <a:rPr lang="en-IN" sz="2000" i="1" dirty="0" smtClean="0"/>
              <a:t>According </a:t>
            </a:r>
            <a:r>
              <a:rPr lang="en-IN" sz="2000" i="1" dirty="0"/>
              <a:t>to </a:t>
            </a:r>
            <a:r>
              <a:rPr lang="en-IN" sz="2000" i="1" dirty="0">
                <a:solidFill>
                  <a:schemeClr val="accent6">
                    <a:lumMod val="60000"/>
                    <a:lumOff val="40000"/>
                  </a:schemeClr>
                </a:solidFill>
              </a:rPr>
              <a:t>Article 325 of the Constitution of India</a:t>
            </a:r>
            <a:r>
              <a:rPr lang="en-IN" sz="2000" i="1" dirty="0"/>
              <a:t>, there shall be one general electoral roll for every territorial constituency for election to either House of Parliament or to the House or either </a:t>
            </a:r>
            <a:r>
              <a:rPr lang="en-IN" sz="2000" i="1" dirty="0">
                <a:solidFill>
                  <a:srgbClr val="FFFFFF"/>
                </a:solidFill>
              </a:rPr>
              <a:t>House</a:t>
            </a:r>
            <a:r>
              <a:rPr lang="en-IN" sz="2000" i="1" dirty="0"/>
              <a:t> of Legislature of a State and no person shall be ineligible for inclusion in any such roll or claim to be included in any special electoral roll for any such constituency on grounds only of religion, race, caste, sex or any of them</a:t>
            </a:r>
            <a:r>
              <a:rPr lang="en-IN" sz="2000" i="1" dirty="0" smtClean="0"/>
              <a:t>.</a:t>
            </a:r>
            <a:endParaRPr lang="en-IN" sz="2000" i="1" dirty="0"/>
          </a:p>
        </p:txBody>
      </p:sp>
    </p:spTree>
    <p:extLst>
      <p:ext uri="{BB962C8B-B14F-4D97-AF65-F5344CB8AC3E}">
        <p14:creationId xmlns:p14="http://schemas.microsoft.com/office/powerpoint/2010/main" val="192842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6000" y="3552838"/>
            <a:ext cx="10972800" cy="1097745"/>
          </a:xfrm>
        </p:spPr>
        <p:txBody>
          <a:bodyPr/>
          <a:lstStyle/>
          <a:p>
            <a:pPr>
              <a:lnSpc>
                <a:spcPct val="100000"/>
              </a:lnSpc>
            </a:pPr>
            <a:r>
              <a:rPr lang="en-IN" sz="3600" dirty="0" smtClean="0">
                <a:solidFill>
                  <a:schemeClr val="accent6">
                    <a:lumMod val="60000"/>
                    <a:lumOff val="40000"/>
                  </a:schemeClr>
                </a:solidFill>
              </a:rPr>
              <a:t>The </a:t>
            </a:r>
            <a:r>
              <a:rPr lang="en-IN" sz="4000" dirty="0" smtClean="0">
                <a:solidFill>
                  <a:schemeClr val="accent6">
                    <a:lumMod val="60000"/>
                    <a:lumOff val="40000"/>
                  </a:schemeClr>
                </a:solidFill>
              </a:rPr>
              <a:t>IMPORTANCE of</a:t>
            </a:r>
            <a:br>
              <a:rPr lang="en-IN" sz="4000" dirty="0" smtClean="0">
                <a:solidFill>
                  <a:schemeClr val="accent6">
                    <a:lumMod val="60000"/>
                    <a:lumOff val="40000"/>
                  </a:schemeClr>
                </a:solidFill>
              </a:rPr>
            </a:br>
            <a:r>
              <a:rPr lang="en-IN" sz="4400" b="1" dirty="0" smtClean="0">
                <a:solidFill>
                  <a:schemeClr val="accent6">
                    <a:lumMod val="60000"/>
                    <a:lumOff val="40000"/>
                  </a:schemeClr>
                </a:solidFill>
              </a:rPr>
              <a:t>QUALITY &amp; ACCURACY </a:t>
            </a:r>
            <a:r>
              <a:rPr lang="en-IN" sz="4000" dirty="0" smtClean="0">
                <a:solidFill>
                  <a:schemeClr val="accent6">
                    <a:lumMod val="60000"/>
                    <a:lumOff val="40000"/>
                  </a:schemeClr>
                </a:solidFill>
              </a:rPr>
              <a:t/>
            </a:r>
            <a:br>
              <a:rPr lang="en-IN" sz="4000" dirty="0" smtClean="0">
                <a:solidFill>
                  <a:schemeClr val="accent6">
                    <a:lumMod val="60000"/>
                    <a:lumOff val="40000"/>
                  </a:schemeClr>
                </a:solidFill>
              </a:rPr>
            </a:br>
            <a:r>
              <a:rPr lang="en-IN" sz="4000" dirty="0" smtClean="0">
                <a:solidFill>
                  <a:schemeClr val="accent6">
                    <a:lumMod val="60000"/>
                    <a:lumOff val="40000"/>
                  </a:schemeClr>
                </a:solidFill>
              </a:rPr>
              <a:t>of the ELECTORAL ROLL</a:t>
            </a:r>
            <a:endParaRPr lang="en-IN" sz="2800" dirty="0">
              <a:solidFill>
                <a:schemeClr val="accent6">
                  <a:lumMod val="60000"/>
                  <a:lumOff val="40000"/>
                </a:schemeClr>
              </a:solidFill>
            </a:endParaRPr>
          </a:p>
        </p:txBody>
      </p:sp>
    </p:spTree>
    <p:extLst>
      <p:ext uri="{BB962C8B-B14F-4D97-AF65-F5344CB8AC3E}">
        <p14:creationId xmlns:p14="http://schemas.microsoft.com/office/powerpoint/2010/main" val="232690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30" y="345997"/>
            <a:ext cx="10972800" cy="1097745"/>
          </a:xfrm>
        </p:spPr>
        <p:txBody>
          <a:bodyPr/>
          <a:lstStyle/>
          <a:p>
            <a:r>
              <a:rPr lang="en-IN" sz="3600" dirty="0" smtClean="0">
                <a:solidFill>
                  <a:schemeClr val="accent6">
                    <a:lumMod val="60000"/>
                    <a:lumOff val="40000"/>
                  </a:schemeClr>
                </a:solidFill>
              </a:rPr>
              <a:t>IMPORTANCE of </a:t>
            </a:r>
            <a:br>
              <a:rPr lang="en-IN" sz="3600" dirty="0" smtClean="0">
                <a:solidFill>
                  <a:schemeClr val="accent6">
                    <a:lumMod val="60000"/>
                    <a:lumOff val="40000"/>
                  </a:schemeClr>
                </a:solidFill>
              </a:rPr>
            </a:br>
            <a:r>
              <a:rPr lang="en-IN" sz="3600" dirty="0" smtClean="0">
                <a:solidFill>
                  <a:schemeClr val="accent6">
                    <a:lumMod val="60000"/>
                    <a:lumOff val="40000"/>
                  </a:schemeClr>
                </a:solidFill>
              </a:rPr>
              <a:t>QUALITY &amp; ACCURACY of the ELECTORAL ROLL </a:t>
            </a:r>
            <a:r>
              <a:rPr lang="en-IN" sz="2400" dirty="0" smtClean="0">
                <a:solidFill>
                  <a:schemeClr val="accent6">
                    <a:lumMod val="60000"/>
                    <a:lumOff val="40000"/>
                  </a:schemeClr>
                </a:solidFill>
              </a:rPr>
              <a:t>(1)</a:t>
            </a:r>
            <a:endParaRPr lang="en-IN" sz="2400" dirty="0">
              <a:solidFill>
                <a:schemeClr val="accent6">
                  <a:lumMod val="60000"/>
                  <a:lumOff val="40000"/>
                </a:schemeClr>
              </a:solidFill>
            </a:endParaRPr>
          </a:p>
        </p:txBody>
      </p:sp>
      <p:sp>
        <p:nvSpPr>
          <p:cNvPr id="3" name="Content Placeholder 2"/>
          <p:cNvSpPr>
            <a:spLocks noGrp="1"/>
          </p:cNvSpPr>
          <p:nvPr>
            <p:ph idx="1"/>
          </p:nvPr>
        </p:nvSpPr>
        <p:spPr>
          <a:xfrm>
            <a:off x="369370" y="2156367"/>
            <a:ext cx="11487850" cy="4752305"/>
          </a:xfrm>
        </p:spPr>
        <p:txBody>
          <a:bodyPr>
            <a:noAutofit/>
          </a:bodyPr>
          <a:lstStyle/>
          <a:p>
            <a:pPr marL="342900" indent="-342900" algn="just">
              <a:buFont typeface="+mj-lt"/>
              <a:buAutoNum type="alphaUcPeriod"/>
            </a:pPr>
            <a:r>
              <a:rPr lang="en-IN" sz="2400" dirty="0">
                <a:solidFill>
                  <a:schemeClr val="accent6">
                    <a:lumMod val="60000"/>
                    <a:lumOff val="40000"/>
                  </a:schemeClr>
                </a:solidFill>
              </a:rPr>
              <a:t>A</a:t>
            </a:r>
            <a:r>
              <a:rPr lang="en-IN" sz="2400" dirty="0" smtClean="0">
                <a:solidFill>
                  <a:schemeClr val="accent6">
                    <a:lumMod val="60000"/>
                    <a:lumOff val="40000"/>
                  </a:schemeClr>
                </a:solidFill>
              </a:rPr>
              <a:t>ccuracy </a:t>
            </a:r>
            <a:r>
              <a:rPr lang="en-IN" sz="2400" dirty="0">
                <a:solidFill>
                  <a:schemeClr val="accent6">
                    <a:lumMod val="60000"/>
                    <a:lumOff val="40000"/>
                  </a:schemeClr>
                </a:solidFill>
              </a:rPr>
              <a:t>and </a:t>
            </a:r>
            <a:r>
              <a:rPr lang="en-IN" sz="2400" dirty="0" smtClean="0">
                <a:solidFill>
                  <a:schemeClr val="accent6">
                    <a:lumMod val="60000"/>
                    <a:lumOff val="40000"/>
                  </a:schemeClr>
                </a:solidFill>
              </a:rPr>
              <a:t>Completeness </a:t>
            </a:r>
            <a:r>
              <a:rPr lang="en-IN" sz="2400" dirty="0" smtClean="0"/>
              <a:t>of Rolls is </a:t>
            </a:r>
            <a:r>
              <a:rPr lang="en-IN" sz="2400" dirty="0" smtClean="0">
                <a:solidFill>
                  <a:schemeClr val="accent6">
                    <a:lumMod val="60000"/>
                    <a:lumOff val="40000"/>
                  </a:schemeClr>
                </a:solidFill>
              </a:rPr>
              <a:t>essential for conducting </a:t>
            </a:r>
            <a:r>
              <a:rPr lang="en-IN" sz="2400" dirty="0">
                <a:solidFill>
                  <a:schemeClr val="accent6">
                    <a:lumMod val="60000"/>
                    <a:lumOff val="40000"/>
                  </a:schemeClr>
                </a:solidFill>
              </a:rPr>
              <a:t>free and fair elections</a:t>
            </a:r>
            <a:r>
              <a:rPr lang="en-IN" sz="2400" dirty="0"/>
              <a:t>. </a:t>
            </a:r>
            <a:endParaRPr lang="en-IN" sz="2400" dirty="0" smtClean="0"/>
          </a:p>
          <a:p>
            <a:pPr marL="274320" lvl="1" indent="0" algn="just">
              <a:buNone/>
            </a:pPr>
            <a:r>
              <a:rPr lang="en-IN" sz="2400" dirty="0" smtClean="0"/>
              <a:t>An </a:t>
            </a:r>
            <a:r>
              <a:rPr lang="en-IN" sz="2400" dirty="0"/>
              <a:t>accurate and good </a:t>
            </a:r>
            <a:r>
              <a:rPr lang="en-IN" sz="2400" dirty="0" smtClean="0"/>
              <a:t>quality roll </a:t>
            </a:r>
            <a:r>
              <a:rPr lang="en-IN" sz="2400" dirty="0"/>
              <a:t>is </a:t>
            </a:r>
            <a:r>
              <a:rPr lang="en-IN" sz="2400" dirty="0" smtClean="0"/>
              <a:t>the first necessary step towards </a:t>
            </a:r>
            <a:r>
              <a:rPr lang="en-IN" sz="2400" dirty="0">
                <a:solidFill>
                  <a:schemeClr val="accent6">
                    <a:lumMod val="60000"/>
                    <a:lumOff val="40000"/>
                  </a:schemeClr>
                </a:solidFill>
              </a:rPr>
              <a:t>preventing electoral frauds &amp; malpractices</a:t>
            </a:r>
            <a:r>
              <a:rPr lang="en-IN" sz="2400" dirty="0" smtClean="0"/>
              <a:t>.</a:t>
            </a:r>
            <a:r>
              <a:rPr lang="en-IN" sz="2400" dirty="0"/>
              <a:t> </a:t>
            </a:r>
            <a:endParaRPr lang="en-IN" sz="2400" dirty="0" smtClean="0"/>
          </a:p>
          <a:p>
            <a:pPr marL="274320" lvl="1" indent="0" algn="just">
              <a:buNone/>
            </a:pPr>
            <a:r>
              <a:rPr lang="en-IN" sz="2400" dirty="0" smtClean="0"/>
              <a:t>In </a:t>
            </a:r>
            <a:r>
              <a:rPr lang="en-IN" sz="2400" dirty="0"/>
              <a:t>situations of </a:t>
            </a:r>
            <a:r>
              <a:rPr lang="en-IN" sz="2400" dirty="0">
                <a:solidFill>
                  <a:schemeClr val="accent6">
                    <a:lumMod val="60000"/>
                    <a:lumOff val="40000"/>
                  </a:schemeClr>
                </a:solidFill>
              </a:rPr>
              <a:t>tough</a:t>
            </a:r>
            <a:r>
              <a:rPr lang="en-IN" sz="2400" dirty="0"/>
              <a:t> electoral </a:t>
            </a:r>
            <a:r>
              <a:rPr lang="en-IN" sz="2400" dirty="0">
                <a:solidFill>
                  <a:schemeClr val="accent6">
                    <a:lumMod val="60000"/>
                    <a:lumOff val="40000"/>
                  </a:schemeClr>
                </a:solidFill>
              </a:rPr>
              <a:t>competition </a:t>
            </a:r>
            <a:r>
              <a:rPr lang="en-IN" sz="2400" dirty="0"/>
              <a:t>and narrow lead margins, the need to have accurate electoral rolls becomes all the more critical. </a:t>
            </a:r>
          </a:p>
          <a:p>
            <a:pPr marL="0" indent="0" algn="just">
              <a:buNone/>
            </a:pPr>
            <a:endParaRPr lang="en-IN" sz="1600" i="1" dirty="0" smtClean="0"/>
          </a:p>
          <a:p>
            <a:pPr marL="0" indent="0" algn="just">
              <a:buNone/>
            </a:pPr>
            <a:endParaRPr lang="en-IN" sz="400" i="1" dirty="0" smtClean="0"/>
          </a:p>
          <a:p>
            <a:pPr marL="0" indent="0" algn="ctr">
              <a:buNone/>
            </a:pPr>
            <a:r>
              <a:rPr lang="en-IN" sz="1600" i="1" dirty="0" smtClean="0"/>
              <a:t>Take care - Some people may want large scale registration of </a:t>
            </a:r>
            <a:r>
              <a:rPr lang="en-IN" sz="1600" i="1" dirty="0">
                <a:solidFill>
                  <a:schemeClr val="accent6">
                    <a:lumMod val="60000"/>
                    <a:lumOff val="40000"/>
                  </a:schemeClr>
                </a:solidFill>
              </a:rPr>
              <a:t>bogus voters</a:t>
            </a:r>
            <a:r>
              <a:rPr lang="en-IN" sz="1600" i="1" dirty="0"/>
              <a:t>, or large-scale </a:t>
            </a:r>
            <a:r>
              <a:rPr lang="en-IN" sz="1600" i="1" dirty="0">
                <a:solidFill>
                  <a:schemeClr val="accent6">
                    <a:lumMod val="60000"/>
                    <a:lumOff val="40000"/>
                  </a:schemeClr>
                </a:solidFill>
              </a:rPr>
              <a:t>deletion of names of “unfriendly” </a:t>
            </a:r>
            <a:r>
              <a:rPr lang="en-IN" sz="1600" i="1" dirty="0" smtClean="0">
                <a:solidFill>
                  <a:schemeClr val="accent6">
                    <a:lumMod val="60000"/>
                    <a:lumOff val="40000"/>
                  </a:schemeClr>
                </a:solidFill>
              </a:rPr>
              <a:t>voters</a:t>
            </a:r>
            <a:r>
              <a:rPr lang="en-IN" sz="1600" i="1" dirty="0" smtClean="0"/>
              <a:t>.</a:t>
            </a:r>
            <a:endParaRPr lang="en-IN" sz="1600" i="1" dirty="0"/>
          </a:p>
          <a:p>
            <a:pPr algn="just"/>
            <a:endParaRPr lang="en-IN" sz="2800" dirty="0"/>
          </a:p>
        </p:txBody>
      </p:sp>
    </p:spTree>
    <p:extLst>
      <p:ext uri="{BB962C8B-B14F-4D97-AF65-F5344CB8AC3E}">
        <p14:creationId xmlns:p14="http://schemas.microsoft.com/office/powerpoint/2010/main" val="224967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20" y="360989"/>
            <a:ext cx="10972800" cy="1097745"/>
          </a:xfrm>
        </p:spPr>
        <p:txBody>
          <a:bodyPr/>
          <a:lstStyle/>
          <a:p>
            <a:r>
              <a:rPr lang="en-IN" sz="3600" dirty="0" smtClean="0">
                <a:solidFill>
                  <a:schemeClr val="accent6">
                    <a:lumMod val="60000"/>
                    <a:lumOff val="40000"/>
                  </a:schemeClr>
                </a:solidFill>
              </a:rPr>
              <a:t>IMPORTANCE of </a:t>
            </a:r>
            <a:br>
              <a:rPr lang="en-IN" sz="3600" dirty="0" smtClean="0">
                <a:solidFill>
                  <a:schemeClr val="accent6">
                    <a:lumMod val="60000"/>
                    <a:lumOff val="40000"/>
                  </a:schemeClr>
                </a:solidFill>
              </a:rPr>
            </a:br>
            <a:r>
              <a:rPr lang="en-IN" sz="3600" dirty="0" smtClean="0">
                <a:solidFill>
                  <a:schemeClr val="accent6">
                    <a:lumMod val="60000"/>
                    <a:lumOff val="40000"/>
                  </a:schemeClr>
                </a:solidFill>
              </a:rPr>
              <a:t>QUALITY &amp; ACCURACY of the ELECTORAL ROLL </a:t>
            </a:r>
            <a:r>
              <a:rPr lang="en-IN" sz="2400" dirty="0" smtClean="0">
                <a:solidFill>
                  <a:schemeClr val="accent6">
                    <a:lumMod val="60000"/>
                    <a:lumOff val="40000"/>
                  </a:schemeClr>
                </a:solidFill>
              </a:rPr>
              <a:t>(2)</a:t>
            </a:r>
            <a:endParaRPr lang="en-IN" sz="2400" dirty="0">
              <a:solidFill>
                <a:schemeClr val="accent6">
                  <a:lumMod val="60000"/>
                  <a:lumOff val="40000"/>
                </a:schemeClr>
              </a:solidFill>
            </a:endParaRPr>
          </a:p>
        </p:txBody>
      </p:sp>
      <p:sp>
        <p:nvSpPr>
          <p:cNvPr id="3" name="Content Placeholder 2"/>
          <p:cNvSpPr>
            <a:spLocks noGrp="1"/>
          </p:cNvSpPr>
          <p:nvPr>
            <p:ph idx="1"/>
          </p:nvPr>
        </p:nvSpPr>
        <p:spPr>
          <a:xfrm>
            <a:off x="534261" y="2105695"/>
            <a:ext cx="11303358" cy="4752305"/>
          </a:xfrm>
        </p:spPr>
        <p:txBody>
          <a:bodyPr>
            <a:noAutofit/>
          </a:bodyPr>
          <a:lstStyle/>
          <a:p>
            <a:pPr marL="0" indent="0" algn="just">
              <a:buNone/>
            </a:pPr>
            <a:r>
              <a:rPr lang="en-IN" sz="2400" dirty="0" smtClean="0">
                <a:solidFill>
                  <a:schemeClr val="accent6">
                    <a:lumMod val="60000"/>
                    <a:lumOff val="40000"/>
                  </a:schemeClr>
                </a:solidFill>
              </a:rPr>
              <a:t>B.</a:t>
            </a:r>
            <a:r>
              <a:rPr lang="en-IN" sz="2400" dirty="0" smtClean="0">
                <a:solidFill>
                  <a:srgbClr val="CCFF33"/>
                </a:solidFill>
              </a:rPr>
              <a:t>    </a:t>
            </a:r>
            <a:r>
              <a:rPr lang="en-IN" sz="2400" dirty="0" smtClean="0"/>
              <a:t>Correct entry in the roll </a:t>
            </a:r>
            <a:r>
              <a:rPr lang="en-IN" sz="2400" dirty="0" smtClean="0">
                <a:solidFill>
                  <a:schemeClr val="accent6">
                    <a:lumMod val="60000"/>
                    <a:lumOff val="40000"/>
                  </a:schemeClr>
                </a:solidFill>
              </a:rPr>
              <a:t>entitles people to vote </a:t>
            </a:r>
            <a:r>
              <a:rPr lang="en-IN" sz="2400" dirty="0" smtClean="0"/>
              <a:t>and </a:t>
            </a:r>
            <a:r>
              <a:rPr lang="en-IN" sz="2400" dirty="0" smtClean="0">
                <a:solidFill>
                  <a:schemeClr val="accent6">
                    <a:lumMod val="60000"/>
                    <a:lumOff val="40000"/>
                  </a:schemeClr>
                </a:solidFill>
              </a:rPr>
              <a:t>assures</a:t>
            </a:r>
            <a:r>
              <a:rPr lang="en-IN" sz="2400" dirty="0" smtClean="0"/>
              <a:t> them their </a:t>
            </a:r>
            <a:r>
              <a:rPr lang="en-IN" sz="2400" dirty="0" smtClean="0">
                <a:solidFill>
                  <a:schemeClr val="accent6">
                    <a:lumMod val="60000"/>
                    <a:lumOff val="40000"/>
                  </a:schemeClr>
                </a:solidFill>
              </a:rPr>
              <a:t>right of</a:t>
            </a:r>
            <a:r>
              <a:rPr lang="en-IN" sz="2400" dirty="0" smtClean="0">
                <a:solidFill>
                  <a:srgbClr val="CCFF33"/>
                </a:solidFill>
              </a:rPr>
              <a:t> </a:t>
            </a:r>
            <a:r>
              <a:rPr lang="en-IN" sz="2400" dirty="0">
                <a:solidFill>
                  <a:srgbClr val="CCFF33"/>
                </a:solidFill>
              </a:rPr>
              <a:t> </a:t>
            </a:r>
            <a:r>
              <a:rPr lang="en-IN" sz="2400" dirty="0" smtClean="0">
                <a:solidFill>
                  <a:srgbClr val="CCFF33"/>
                </a:solidFill>
              </a:rPr>
              <a:t>                         	</a:t>
            </a:r>
            <a:r>
              <a:rPr lang="en-IN" sz="2400" dirty="0" smtClean="0">
                <a:solidFill>
                  <a:schemeClr val="accent6">
                    <a:lumMod val="60000"/>
                    <a:lumOff val="40000"/>
                  </a:schemeClr>
                </a:solidFill>
              </a:rPr>
              <a:t>franchise</a:t>
            </a:r>
            <a:r>
              <a:rPr lang="en-IN" sz="2400" dirty="0" smtClean="0"/>
              <a:t>.</a:t>
            </a:r>
            <a:endParaRPr lang="en-IN" sz="2400" dirty="0"/>
          </a:p>
          <a:p>
            <a:pPr marL="777240" lvl="3" indent="0" algn="just">
              <a:buNone/>
            </a:pPr>
            <a:r>
              <a:rPr lang="en-IN" sz="2400" dirty="0" smtClean="0"/>
              <a:t>It </a:t>
            </a:r>
            <a:r>
              <a:rPr lang="en-IN" sz="2400" dirty="0" smtClean="0">
                <a:solidFill>
                  <a:schemeClr val="accent6">
                    <a:lumMod val="60000"/>
                    <a:lumOff val="40000"/>
                  </a:schemeClr>
                </a:solidFill>
              </a:rPr>
              <a:t>provides</a:t>
            </a:r>
            <a:r>
              <a:rPr lang="en-IN" sz="2400" dirty="0" smtClean="0"/>
              <a:t> to a citizen, </a:t>
            </a:r>
          </a:p>
          <a:p>
            <a:pPr marL="1691640" lvl="5" indent="-457200" algn="just">
              <a:buFont typeface="+mj-lt"/>
              <a:buAutoNum type="arabicPeriod"/>
            </a:pPr>
            <a:r>
              <a:rPr lang="en-IN" sz="2000" dirty="0" smtClean="0"/>
              <a:t>the fundamental </a:t>
            </a:r>
            <a:r>
              <a:rPr lang="en-IN" sz="2000" dirty="0" smtClean="0">
                <a:solidFill>
                  <a:schemeClr val="accent6">
                    <a:lumMod val="60000"/>
                    <a:lumOff val="40000"/>
                  </a:schemeClr>
                </a:solidFill>
              </a:rPr>
              <a:t>sense of belonging </a:t>
            </a:r>
            <a:r>
              <a:rPr lang="en-IN" sz="2000" dirty="0" smtClean="0"/>
              <a:t>to his nation, his state and his constituency, </a:t>
            </a:r>
          </a:p>
          <a:p>
            <a:pPr marL="1691640" lvl="5" indent="-457200" algn="just">
              <a:buFont typeface="+mj-lt"/>
              <a:buAutoNum type="arabicPeriod"/>
            </a:pPr>
            <a:r>
              <a:rPr lang="en-IN" sz="2000" dirty="0" smtClean="0">
                <a:solidFill>
                  <a:schemeClr val="accent6">
                    <a:lumMod val="60000"/>
                    <a:lumOff val="40000"/>
                  </a:schemeClr>
                </a:solidFill>
              </a:rPr>
              <a:t>connects</a:t>
            </a:r>
            <a:r>
              <a:rPr lang="en-IN" sz="2000" dirty="0" smtClean="0"/>
              <a:t> him to them – politically and by duty and responsibility, and </a:t>
            </a:r>
          </a:p>
          <a:p>
            <a:pPr marL="1691640" lvl="5" indent="-457200" algn="just">
              <a:buFont typeface="+mj-lt"/>
              <a:buAutoNum type="arabicPeriod"/>
            </a:pPr>
            <a:r>
              <a:rPr lang="en-IN" sz="2000" dirty="0" smtClean="0">
                <a:solidFill>
                  <a:schemeClr val="accent6">
                    <a:lumMod val="60000"/>
                    <a:lumOff val="40000"/>
                  </a:schemeClr>
                </a:solidFill>
              </a:rPr>
              <a:t>gives</a:t>
            </a:r>
            <a:r>
              <a:rPr lang="en-IN" sz="2000" dirty="0" smtClean="0"/>
              <a:t> him an </a:t>
            </a:r>
            <a:r>
              <a:rPr lang="en-IN" sz="2000" dirty="0" smtClean="0">
                <a:solidFill>
                  <a:schemeClr val="accent6">
                    <a:lumMod val="60000"/>
                    <a:lumOff val="40000"/>
                  </a:schemeClr>
                </a:solidFill>
              </a:rPr>
              <a:t>identity </a:t>
            </a:r>
            <a:r>
              <a:rPr lang="en-IN" sz="2000" dirty="0" smtClean="0"/>
              <a:t>and an </a:t>
            </a:r>
            <a:r>
              <a:rPr lang="en-IN" sz="2000" dirty="0" smtClean="0">
                <a:solidFill>
                  <a:schemeClr val="accent6">
                    <a:lumMod val="60000"/>
                    <a:lumOff val="40000"/>
                  </a:schemeClr>
                </a:solidFill>
              </a:rPr>
              <a:t>identification</a:t>
            </a:r>
            <a:r>
              <a:rPr lang="en-IN" sz="2000" dirty="0" smtClean="0"/>
              <a:t> in the records of the state – something of immense value and direct utility to him.</a:t>
            </a:r>
          </a:p>
          <a:p>
            <a:pPr marL="777240" lvl="3" indent="0" algn="just">
              <a:buNone/>
            </a:pPr>
            <a:r>
              <a:rPr lang="en-IN" sz="2400" dirty="0" smtClean="0"/>
              <a:t>Hence, correct entry in the roll is </a:t>
            </a:r>
            <a:r>
              <a:rPr lang="en-IN" sz="2400" dirty="0" smtClean="0">
                <a:solidFill>
                  <a:schemeClr val="accent6">
                    <a:lumMod val="60000"/>
                    <a:lumOff val="40000"/>
                  </a:schemeClr>
                </a:solidFill>
              </a:rPr>
              <a:t>important for every individual voter</a:t>
            </a:r>
            <a:r>
              <a:rPr lang="en-IN" sz="2400" dirty="0" smtClean="0"/>
              <a:t>. </a:t>
            </a:r>
          </a:p>
          <a:p>
            <a:pPr marL="502920" lvl="2" indent="0" algn="ctr">
              <a:buNone/>
            </a:pPr>
            <a:endParaRPr lang="en-IN" sz="100" i="1" dirty="0" smtClean="0"/>
          </a:p>
          <a:p>
            <a:pPr marL="0" indent="0" algn="ctr">
              <a:buNone/>
            </a:pPr>
            <a:r>
              <a:rPr lang="en-IN" sz="1600" i="1" dirty="0" smtClean="0"/>
              <a:t>As such, in the E-Roll there should </a:t>
            </a:r>
            <a:r>
              <a:rPr lang="en-IN" sz="1600" i="1" dirty="0"/>
              <a:t>not </a:t>
            </a:r>
            <a:r>
              <a:rPr lang="en-IN" sz="1600" i="1" dirty="0" smtClean="0"/>
              <a:t>be </a:t>
            </a:r>
            <a:r>
              <a:rPr lang="en-IN" sz="1600" i="1" dirty="0"/>
              <a:t>any name </a:t>
            </a:r>
            <a:r>
              <a:rPr lang="en-IN" sz="1600" i="1" dirty="0" smtClean="0"/>
              <a:t>unduly </a:t>
            </a:r>
            <a:r>
              <a:rPr lang="en-IN" sz="1600" i="1" dirty="0" smtClean="0">
                <a:solidFill>
                  <a:schemeClr val="accent6">
                    <a:lumMod val="60000"/>
                    <a:lumOff val="40000"/>
                  </a:schemeClr>
                </a:solidFill>
              </a:rPr>
              <a:t>missing</a:t>
            </a:r>
            <a:r>
              <a:rPr lang="en-IN" sz="1600" i="1" dirty="0"/>
              <a:t>, </a:t>
            </a:r>
            <a:r>
              <a:rPr lang="en-IN" sz="1600" i="1" dirty="0" smtClean="0"/>
              <a:t>unduly </a:t>
            </a:r>
            <a:r>
              <a:rPr lang="en-IN" sz="1600" i="1" dirty="0" smtClean="0">
                <a:solidFill>
                  <a:schemeClr val="accent6">
                    <a:lumMod val="60000"/>
                    <a:lumOff val="40000"/>
                  </a:schemeClr>
                </a:solidFill>
              </a:rPr>
              <a:t>surplus </a:t>
            </a:r>
            <a:r>
              <a:rPr lang="en-IN" sz="1600" i="1" dirty="0" smtClean="0"/>
              <a:t>(</a:t>
            </a:r>
            <a:r>
              <a:rPr lang="en-IN" sz="1600" i="1" dirty="0" err="1" smtClean="0"/>
              <a:t>eg</a:t>
            </a:r>
            <a:r>
              <a:rPr lang="en-IN" sz="1600" i="1" dirty="0" smtClean="0"/>
              <a:t> dead, </a:t>
            </a:r>
            <a:r>
              <a:rPr lang="en-IN" sz="1600" i="1" dirty="0"/>
              <a:t>shifted </a:t>
            </a:r>
            <a:r>
              <a:rPr lang="en-IN" sz="1600" i="1" dirty="0" smtClean="0"/>
              <a:t>or fictitious) </a:t>
            </a:r>
            <a:r>
              <a:rPr lang="en-IN" sz="1600" i="1" dirty="0"/>
              <a:t>or </a:t>
            </a:r>
            <a:r>
              <a:rPr lang="en-IN" sz="1600" i="1" dirty="0" smtClean="0">
                <a:solidFill>
                  <a:schemeClr val="accent6">
                    <a:lumMod val="60000"/>
                    <a:lumOff val="40000"/>
                  </a:schemeClr>
                </a:solidFill>
              </a:rPr>
              <a:t>duplicate</a:t>
            </a:r>
            <a:r>
              <a:rPr lang="en-IN" sz="1600" i="1" dirty="0" smtClean="0"/>
              <a:t>. The roll should be </a:t>
            </a:r>
            <a:r>
              <a:rPr lang="en-IN" sz="1600" i="1" dirty="0">
                <a:solidFill>
                  <a:schemeClr val="accent6">
                    <a:lumMod val="60000"/>
                    <a:lumOff val="40000"/>
                  </a:schemeClr>
                </a:solidFill>
              </a:rPr>
              <a:t>error-free, clean &amp; </a:t>
            </a:r>
            <a:r>
              <a:rPr lang="en-IN" sz="1600" i="1" dirty="0" smtClean="0">
                <a:solidFill>
                  <a:schemeClr val="accent6">
                    <a:lumMod val="60000"/>
                    <a:lumOff val="40000"/>
                  </a:schemeClr>
                </a:solidFill>
              </a:rPr>
              <a:t>up-to-date</a:t>
            </a:r>
            <a:r>
              <a:rPr lang="en-IN" sz="1600" i="1" dirty="0" smtClean="0"/>
              <a:t>.</a:t>
            </a:r>
            <a:endParaRPr lang="en-IN" sz="1600" i="1" dirty="0"/>
          </a:p>
          <a:p>
            <a:pPr algn="just"/>
            <a:endParaRPr lang="en-IN" sz="2400" dirty="0"/>
          </a:p>
        </p:txBody>
      </p:sp>
    </p:spTree>
    <p:extLst>
      <p:ext uri="{BB962C8B-B14F-4D97-AF65-F5344CB8AC3E}">
        <p14:creationId xmlns:p14="http://schemas.microsoft.com/office/powerpoint/2010/main" val="5361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6827" y="2875002"/>
            <a:ext cx="9620518" cy="1692771"/>
          </a:xfrm>
          <a:prstGeom prst="rect">
            <a:avLst/>
          </a:prstGeom>
        </p:spPr>
        <p:txBody>
          <a:bodyPr wrap="square">
            <a:spAutoFit/>
          </a:bodyPr>
          <a:lstStyle/>
          <a:p>
            <a:r>
              <a:rPr lang="en-IN" sz="2800" dirty="0" smtClean="0">
                <a:solidFill>
                  <a:schemeClr val="accent6">
                    <a:lumMod val="60000"/>
                    <a:lumOff val="40000"/>
                  </a:schemeClr>
                </a:solidFill>
              </a:rPr>
              <a:t>The </a:t>
            </a:r>
            <a:r>
              <a:rPr lang="en-IN" sz="3600" dirty="0" smtClean="0">
                <a:solidFill>
                  <a:schemeClr val="accent6">
                    <a:lumMod val="60000"/>
                    <a:lumOff val="40000"/>
                  </a:schemeClr>
                </a:solidFill>
              </a:rPr>
              <a:t>IMPORTANCE </a:t>
            </a:r>
            <a:r>
              <a:rPr lang="en-IN" sz="2800" dirty="0" smtClean="0">
                <a:solidFill>
                  <a:schemeClr val="accent6">
                    <a:lumMod val="60000"/>
                    <a:lumOff val="40000"/>
                  </a:schemeClr>
                </a:solidFill>
              </a:rPr>
              <a:t>of </a:t>
            </a:r>
            <a:r>
              <a:rPr lang="en-IN" sz="3600" dirty="0">
                <a:solidFill>
                  <a:schemeClr val="accent6">
                    <a:lumMod val="60000"/>
                    <a:lumOff val="40000"/>
                  </a:schemeClr>
                </a:solidFill>
              </a:rPr>
              <a:t/>
            </a:r>
            <a:br>
              <a:rPr lang="en-IN" sz="3600" dirty="0">
                <a:solidFill>
                  <a:schemeClr val="accent6">
                    <a:lumMod val="60000"/>
                    <a:lumOff val="40000"/>
                  </a:schemeClr>
                </a:solidFill>
              </a:rPr>
            </a:br>
            <a:r>
              <a:rPr lang="en-IN" sz="3600" b="1" dirty="0">
                <a:solidFill>
                  <a:schemeClr val="accent6">
                    <a:lumMod val="60000"/>
                    <a:lumOff val="40000"/>
                  </a:schemeClr>
                </a:solidFill>
              </a:rPr>
              <a:t>SUMMARY REVISION </a:t>
            </a:r>
            <a:r>
              <a:rPr lang="en-IN" sz="2800" b="1" dirty="0">
                <a:solidFill>
                  <a:schemeClr val="accent6">
                    <a:lumMod val="60000"/>
                    <a:lumOff val="40000"/>
                  </a:schemeClr>
                </a:solidFill>
              </a:rPr>
              <a:t>AS AN</a:t>
            </a:r>
            <a:r>
              <a:rPr lang="en-IN" sz="3600" b="1" dirty="0">
                <a:solidFill>
                  <a:schemeClr val="accent6">
                    <a:lumMod val="60000"/>
                    <a:lumOff val="40000"/>
                  </a:schemeClr>
                </a:solidFill>
              </a:rPr>
              <a:t> OPPORTUNITY </a:t>
            </a:r>
            <a:br>
              <a:rPr lang="en-IN" sz="3600" b="1" dirty="0">
                <a:solidFill>
                  <a:schemeClr val="accent6">
                    <a:lumMod val="60000"/>
                    <a:lumOff val="40000"/>
                  </a:schemeClr>
                </a:solidFill>
              </a:rPr>
            </a:br>
            <a:r>
              <a:rPr lang="en-IN" sz="2800" b="1" dirty="0">
                <a:solidFill>
                  <a:schemeClr val="accent6">
                    <a:lumMod val="60000"/>
                    <a:lumOff val="40000"/>
                  </a:schemeClr>
                </a:solidFill>
              </a:rPr>
              <a:t>TO IMPROVE THE QUALITY &amp; ACCURACY OF E-ROLL</a:t>
            </a:r>
            <a:endParaRPr lang="en-US" sz="2800" b="1" dirty="0"/>
          </a:p>
        </p:txBody>
      </p:sp>
    </p:spTree>
    <p:extLst>
      <p:ext uri="{BB962C8B-B14F-4D97-AF65-F5344CB8AC3E}">
        <p14:creationId xmlns:p14="http://schemas.microsoft.com/office/powerpoint/2010/main" val="314328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3" y="545076"/>
            <a:ext cx="11500834" cy="1331532"/>
          </a:xfrm>
        </p:spPr>
        <p:txBody>
          <a:bodyPr/>
          <a:lstStyle/>
          <a:p>
            <a:r>
              <a:rPr lang="en-IN" sz="4000" dirty="0" smtClean="0">
                <a:solidFill>
                  <a:schemeClr val="accent6">
                    <a:lumMod val="60000"/>
                    <a:lumOff val="40000"/>
                  </a:schemeClr>
                </a:solidFill>
              </a:rPr>
              <a:t>IMPORTANCE </a:t>
            </a:r>
            <a:r>
              <a:rPr lang="en-IN" sz="3200" dirty="0" smtClean="0">
                <a:solidFill>
                  <a:schemeClr val="accent6">
                    <a:lumMod val="60000"/>
                    <a:lumOff val="40000"/>
                  </a:schemeClr>
                </a:solidFill>
              </a:rPr>
              <a:t>OF </a:t>
            </a:r>
            <a:r>
              <a:rPr lang="en-IN" sz="4000" dirty="0" smtClean="0">
                <a:solidFill>
                  <a:schemeClr val="accent6">
                    <a:lumMod val="60000"/>
                    <a:lumOff val="40000"/>
                  </a:schemeClr>
                </a:solidFill>
              </a:rPr>
              <a:t/>
            </a:r>
            <a:br>
              <a:rPr lang="en-IN" sz="4000" dirty="0" smtClean="0">
                <a:solidFill>
                  <a:schemeClr val="accent6">
                    <a:lumMod val="60000"/>
                    <a:lumOff val="40000"/>
                  </a:schemeClr>
                </a:solidFill>
              </a:rPr>
            </a:br>
            <a:r>
              <a:rPr lang="en-IN" sz="4000" dirty="0" smtClean="0">
                <a:solidFill>
                  <a:schemeClr val="accent6">
                    <a:lumMod val="60000"/>
                    <a:lumOff val="40000"/>
                  </a:schemeClr>
                </a:solidFill>
              </a:rPr>
              <a:t>SUMMARY REVISION </a:t>
            </a:r>
            <a:r>
              <a:rPr lang="en-IN" sz="3200" dirty="0" smtClean="0">
                <a:solidFill>
                  <a:schemeClr val="accent6">
                    <a:lumMod val="60000"/>
                    <a:lumOff val="40000"/>
                  </a:schemeClr>
                </a:solidFill>
              </a:rPr>
              <a:t>AS AN</a:t>
            </a:r>
            <a:r>
              <a:rPr lang="en-IN" sz="4000" dirty="0" smtClean="0">
                <a:solidFill>
                  <a:schemeClr val="accent6">
                    <a:lumMod val="60000"/>
                    <a:lumOff val="40000"/>
                  </a:schemeClr>
                </a:solidFill>
              </a:rPr>
              <a:t> OPPORTUNITY </a:t>
            </a:r>
            <a:br>
              <a:rPr lang="en-IN" sz="4000" dirty="0" smtClean="0">
                <a:solidFill>
                  <a:schemeClr val="accent6">
                    <a:lumMod val="60000"/>
                    <a:lumOff val="40000"/>
                  </a:schemeClr>
                </a:solidFill>
              </a:rPr>
            </a:br>
            <a:r>
              <a:rPr lang="en-IN" sz="3200" dirty="0" smtClean="0">
                <a:solidFill>
                  <a:schemeClr val="accent6">
                    <a:lumMod val="60000"/>
                    <a:lumOff val="40000"/>
                  </a:schemeClr>
                </a:solidFill>
              </a:rPr>
              <a:t>TO IMPROVE THE QUALITY &amp; ACCURACY OF E-ROLL</a:t>
            </a:r>
            <a:endParaRPr lang="en-IN" sz="3200" dirty="0">
              <a:solidFill>
                <a:schemeClr val="accent6">
                  <a:lumMod val="60000"/>
                  <a:lumOff val="40000"/>
                </a:schemeClr>
              </a:solidFill>
            </a:endParaRPr>
          </a:p>
        </p:txBody>
      </p:sp>
      <p:sp>
        <p:nvSpPr>
          <p:cNvPr id="3" name="Content Placeholder 2"/>
          <p:cNvSpPr>
            <a:spLocks noGrp="1"/>
          </p:cNvSpPr>
          <p:nvPr>
            <p:ph idx="1"/>
          </p:nvPr>
        </p:nvSpPr>
        <p:spPr>
          <a:xfrm>
            <a:off x="914403" y="2096102"/>
            <a:ext cx="10751127" cy="4407307"/>
          </a:xfrm>
        </p:spPr>
        <p:txBody>
          <a:bodyPr>
            <a:normAutofit fontScale="77500" lnSpcReduction="20000"/>
          </a:bodyPr>
          <a:lstStyle/>
          <a:p>
            <a:pPr algn="just"/>
            <a:r>
              <a:rPr lang="en-IN" sz="2200" dirty="0" smtClean="0"/>
              <a:t>Summary Revision is a </a:t>
            </a:r>
            <a:r>
              <a:rPr lang="en-IN" sz="2200" dirty="0" smtClean="0">
                <a:solidFill>
                  <a:schemeClr val="accent6">
                    <a:lumMod val="60000"/>
                    <a:lumOff val="40000"/>
                  </a:schemeClr>
                </a:solidFill>
              </a:rPr>
              <a:t>Once-a-Year </a:t>
            </a:r>
            <a:r>
              <a:rPr lang="en-IN" sz="2200" dirty="0">
                <a:solidFill>
                  <a:schemeClr val="accent6">
                    <a:lumMod val="60000"/>
                    <a:lumOff val="40000"/>
                  </a:schemeClr>
                </a:solidFill>
              </a:rPr>
              <a:t>O</a:t>
            </a:r>
            <a:r>
              <a:rPr lang="en-IN" sz="2200" dirty="0" smtClean="0">
                <a:solidFill>
                  <a:schemeClr val="accent6">
                    <a:lumMod val="60000"/>
                    <a:lumOff val="40000"/>
                  </a:schemeClr>
                </a:solidFill>
              </a:rPr>
              <a:t>pportunity</a:t>
            </a:r>
            <a:r>
              <a:rPr lang="en-IN" sz="2200" dirty="0" smtClean="0"/>
              <a:t>.</a:t>
            </a:r>
          </a:p>
          <a:p>
            <a:pPr algn="just"/>
            <a:r>
              <a:rPr lang="en-IN" sz="2200" dirty="0" smtClean="0"/>
              <a:t>SR entails a </a:t>
            </a:r>
            <a:r>
              <a:rPr lang="en-IN" sz="2200" dirty="0" smtClean="0">
                <a:solidFill>
                  <a:schemeClr val="accent6">
                    <a:lumMod val="60000"/>
                    <a:lumOff val="40000"/>
                  </a:schemeClr>
                </a:solidFill>
              </a:rPr>
              <a:t>Targeted </a:t>
            </a:r>
            <a:r>
              <a:rPr lang="en-IN" sz="2200" dirty="0">
                <a:solidFill>
                  <a:schemeClr val="accent6">
                    <a:lumMod val="60000"/>
                    <a:lumOff val="40000"/>
                  </a:schemeClr>
                </a:solidFill>
              </a:rPr>
              <a:t>&amp; Proactive </a:t>
            </a:r>
            <a:r>
              <a:rPr lang="en-IN" sz="2200" dirty="0"/>
              <a:t>approach towards </a:t>
            </a:r>
            <a:endParaRPr lang="en-IN" sz="2200" dirty="0" smtClean="0"/>
          </a:p>
          <a:p>
            <a:pPr marL="731520" lvl="1" indent="-457200" algn="just">
              <a:buFont typeface="+mj-lt"/>
              <a:buAutoNum type="alphaLcPeriod"/>
            </a:pPr>
            <a:r>
              <a:rPr lang="en-IN" sz="2200" dirty="0" smtClean="0">
                <a:solidFill>
                  <a:schemeClr val="accent6">
                    <a:lumMod val="60000"/>
                    <a:lumOff val="40000"/>
                  </a:schemeClr>
                </a:solidFill>
              </a:rPr>
              <a:t>Procedural Discipline</a:t>
            </a:r>
            <a:r>
              <a:rPr lang="en-IN" sz="2200" dirty="0" smtClean="0"/>
              <a:t>: Receiving </a:t>
            </a:r>
            <a:r>
              <a:rPr lang="en-IN" sz="2200" dirty="0"/>
              <a:t>&amp; disposing Claims &amp; Objections in a decided time frame</a:t>
            </a:r>
            <a:r>
              <a:rPr lang="en-IN" sz="2200" dirty="0" smtClean="0"/>
              <a:t>.</a:t>
            </a:r>
          </a:p>
          <a:p>
            <a:pPr marL="731520" lvl="1" indent="-457200" algn="just">
              <a:buFont typeface="+mj-lt"/>
              <a:buAutoNum type="alphaLcPeriod"/>
            </a:pPr>
            <a:r>
              <a:rPr lang="en-IN" sz="2200" dirty="0" smtClean="0">
                <a:solidFill>
                  <a:schemeClr val="accent6">
                    <a:lumMod val="60000"/>
                    <a:lumOff val="40000"/>
                  </a:schemeClr>
                </a:solidFill>
              </a:rPr>
              <a:t>Inclusion</a:t>
            </a:r>
            <a:r>
              <a:rPr lang="en-IN" sz="2200" dirty="0" smtClean="0"/>
              <a:t>:</a:t>
            </a:r>
            <a:r>
              <a:rPr lang="en-IN" sz="2200" dirty="0" smtClean="0">
                <a:solidFill>
                  <a:srgbClr val="CCFF33"/>
                </a:solidFill>
              </a:rPr>
              <a:t> </a:t>
            </a:r>
            <a:r>
              <a:rPr lang="en-IN" sz="2200" dirty="0" smtClean="0"/>
              <a:t>Covering excluded sections of population, uncovered localities/colonies etc. </a:t>
            </a:r>
          </a:p>
          <a:p>
            <a:pPr marL="731520" lvl="1" indent="-457200" algn="just">
              <a:buFont typeface="+mj-lt"/>
              <a:buAutoNum type="alphaLcPeriod"/>
            </a:pPr>
            <a:r>
              <a:rPr lang="en-IN" sz="2200" dirty="0" smtClean="0"/>
              <a:t>Field </a:t>
            </a:r>
            <a:r>
              <a:rPr lang="en-IN" sz="2200" dirty="0" smtClean="0">
                <a:solidFill>
                  <a:schemeClr val="accent6">
                    <a:lumMod val="60000"/>
                    <a:lumOff val="40000"/>
                  </a:schemeClr>
                </a:solidFill>
              </a:rPr>
              <a:t>Verification</a:t>
            </a:r>
          </a:p>
          <a:p>
            <a:pPr algn="just"/>
            <a:r>
              <a:rPr lang="en-IN" sz="2200" dirty="0" smtClean="0">
                <a:solidFill>
                  <a:schemeClr val="accent6">
                    <a:lumMod val="60000"/>
                    <a:lumOff val="40000"/>
                  </a:schemeClr>
                </a:solidFill>
              </a:rPr>
              <a:t>Simultaneous Focus </a:t>
            </a:r>
            <a:r>
              <a:rPr lang="en-IN" sz="2200" dirty="0" smtClean="0"/>
              <a:t>of DEO, ERO and their entire administrative machinery on SR leads to better outcomes. </a:t>
            </a:r>
          </a:p>
          <a:p>
            <a:pPr algn="just"/>
            <a:r>
              <a:rPr lang="en-IN" sz="2200" dirty="0" smtClean="0"/>
              <a:t>Greater </a:t>
            </a:r>
            <a:r>
              <a:rPr lang="en-IN" sz="2200" dirty="0" smtClean="0">
                <a:solidFill>
                  <a:schemeClr val="accent6">
                    <a:lumMod val="60000"/>
                    <a:lumOff val="40000"/>
                  </a:schemeClr>
                </a:solidFill>
              </a:rPr>
              <a:t>involvement </a:t>
            </a:r>
            <a:r>
              <a:rPr lang="en-IN" sz="2200" dirty="0" smtClean="0"/>
              <a:t>of political actors and civil society (BLAs, RWAs etc.)</a:t>
            </a:r>
          </a:p>
          <a:p>
            <a:pPr algn="just"/>
            <a:r>
              <a:rPr lang="en-IN" sz="2200" dirty="0" smtClean="0"/>
              <a:t>Time to </a:t>
            </a:r>
            <a:r>
              <a:rPr lang="en-IN" sz="2200" dirty="0" smtClean="0">
                <a:solidFill>
                  <a:schemeClr val="accent6">
                    <a:lumMod val="60000"/>
                    <a:lumOff val="40000"/>
                  </a:schemeClr>
                </a:solidFill>
              </a:rPr>
              <a:t>cover the uncovered ground in advance </a:t>
            </a:r>
            <a:r>
              <a:rPr lang="en-IN" sz="2200" dirty="0" smtClean="0"/>
              <a:t>with 1</a:t>
            </a:r>
            <a:r>
              <a:rPr lang="en-IN" sz="2200" baseline="30000" dirty="0" smtClean="0"/>
              <a:t>st</a:t>
            </a:r>
            <a:r>
              <a:rPr lang="en-IN" sz="2200" dirty="0" smtClean="0"/>
              <a:t> January of the following year as the reference date.</a:t>
            </a:r>
          </a:p>
          <a:p>
            <a:pPr marL="0" indent="0" algn="just">
              <a:buNone/>
            </a:pPr>
            <a:endParaRPr lang="en-IN" sz="1000" i="1" dirty="0" smtClean="0"/>
          </a:p>
          <a:p>
            <a:pPr marL="0" indent="0" algn="ctr">
              <a:buNone/>
            </a:pPr>
            <a:r>
              <a:rPr lang="en-IN" sz="2100" i="1" dirty="0" smtClean="0"/>
              <a:t>With greater focus, stakeholder participation &amp; coordinated action, Summary Revision is </a:t>
            </a:r>
          </a:p>
          <a:p>
            <a:pPr marL="0" indent="0" algn="ctr">
              <a:buNone/>
            </a:pPr>
            <a:r>
              <a:rPr lang="en-IN" sz="2100" i="1" dirty="0" smtClean="0"/>
              <a:t>a unique opportunity to improve the quality &amp; accuracy of E-Rolls.</a:t>
            </a:r>
          </a:p>
          <a:p>
            <a:pPr marL="0" indent="0">
              <a:buNone/>
            </a:pPr>
            <a:endParaRPr lang="en-IN" sz="2200" dirty="0"/>
          </a:p>
        </p:txBody>
      </p:sp>
    </p:spTree>
    <p:extLst>
      <p:ext uri="{BB962C8B-B14F-4D97-AF65-F5344CB8AC3E}">
        <p14:creationId xmlns:p14="http://schemas.microsoft.com/office/powerpoint/2010/main" val="122881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78" y="3633707"/>
            <a:ext cx="9601200" cy="752877"/>
          </a:xfrm>
        </p:spPr>
        <p:txBody>
          <a:bodyPr/>
          <a:lstStyle/>
          <a:p>
            <a:pPr algn="ctr"/>
            <a:r>
              <a:rPr lang="en-US" sz="2800" dirty="0" smtClean="0">
                <a:solidFill>
                  <a:schemeClr val="accent6">
                    <a:lumMod val="60000"/>
                    <a:lumOff val="40000"/>
                  </a:schemeClr>
                </a:solidFill>
              </a:rPr>
              <a:t>The</a:t>
            </a:r>
            <a:r>
              <a:rPr lang="en-US" dirty="0" smtClean="0">
                <a:solidFill>
                  <a:schemeClr val="accent6">
                    <a:lumMod val="60000"/>
                    <a:lumOff val="40000"/>
                  </a:schemeClr>
                </a:solidFill>
              </a:rPr>
              <a:t> IMPORTANCE </a:t>
            </a:r>
            <a:r>
              <a:rPr lang="en-US" sz="2800" dirty="0" smtClean="0">
                <a:solidFill>
                  <a:schemeClr val="accent6">
                    <a:lumMod val="60000"/>
                    <a:lumOff val="40000"/>
                  </a:schemeClr>
                </a:solidFill>
              </a:rPr>
              <a:t>of</a:t>
            </a:r>
            <a:r>
              <a:rPr lang="en-US" dirty="0" smtClean="0">
                <a:solidFill>
                  <a:schemeClr val="accent6">
                    <a:lumMod val="60000"/>
                    <a:lumOff val="40000"/>
                  </a:schemeClr>
                </a:solidFill>
              </a:rPr>
              <a:t/>
            </a:r>
            <a:br>
              <a:rPr lang="en-US" dirty="0" smtClean="0">
                <a:solidFill>
                  <a:schemeClr val="accent6">
                    <a:lumMod val="60000"/>
                    <a:lumOff val="40000"/>
                  </a:schemeClr>
                </a:solidFill>
              </a:rPr>
            </a:br>
            <a:r>
              <a:rPr lang="en-US" dirty="0" smtClean="0">
                <a:solidFill>
                  <a:schemeClr val="accent6">
                    <a:lumMod val="60000"/>
                    <a:lumOff val="40000"/>
                  </a:schemeClr>
                </a:solidFill>
              </a:rPr>
              <a:t>EROs </a:t>
            </a:r>
            <a:r>
              <a:rPr lang="en-US" sz="2800" dirty="0" smtClean="0">
                <a:solidFill>
                  <a:schemeClr val="accent6">
                    <a:lumMod val="60000"/>
                    <a:lumOff val="40000"/>
                  </a:schemeClr>
                </a:solidFill>
              </a:rPr>
              <a:t>&amp;</a:t>
            </a:r>
            <a:r>
              <a:rPr lang="en-US" dirty="0" smtClean="0">
                <a:solidFill>
                  <a:schemeClr val="accent6">
                    <a:lumMod val="60000"/>
                    <a:lumOff val="40000"/>
                  </a:schemeClr>
                </a:solidFill>
              </a:rPr>
              <a:t> AEROs</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71578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857" y="980660"/>
            <a:ext cx="9601200" cy="752877"/>
          </a:xfrm>
        </p:spPr>
        <p:txBody>
          <a:bodyPr/>
          <a:lstStyle/>
          <a:p>
            <a:r>
              <a:rPr lang="en-US" sz="2800" dirty="0" smtClean="0">
                <a:solidFill>
                  <a:schemeClr val="accent6">
                    <a:lumMod val="60000"/>
                    <a:lumOff val="40000"/>
                  </a:schemeClr>
                </a:solidFill>
              </a:rPr>
              <a:t>The</a:t>
            </a:r>
            <a:r>
              <a:rPr lang="en-US" dirty="0" smtClean="0">
                <a:solidFill>
                  <a:schemeClr val="accent6">
                    <a:lumMod val="60000"/>
                    <a:lumOff val="40000"/>
                  </a:schemeClr>
                </a:solidFill>
              </a:rPr>
              <a:t> IMPORTANCE </a:t>
            </a:r>
            <a:r>
              <a:rPr lang="en-US" sz="2800" dirty="0" smtClean="0">
                <a:solidFill>
                  <a:schemeClr val="accent6">
                    <a:lumMod val="60000"/>
                    <a:lumOff val="40000"/>
                  </a:schemeClr>
                </a:solidFill>
              </a:rPr>
              <a:t>of</a:t>
            </a:r>
            <a:r>
              <a:rPr lang="en-US" dirty="0" smtClean="0">
                <a:solidFill>
                  <a:schemeClr val="accent6">
                    <a:lumMod val="60000"/>
                    <a:lumOff val="40000"/>
                  </a:schemeClr>
                </a:solidFill>
              </a:rPr>
              <a:t> </a:t>
            </a:r>
            <a:br>
              <a:rPr lang="en-US" dirty="0" smtClean="0">
                <a:solidFill>
                  <a:schemeClr val="accent6">
                    <a:lumMod val="60000"/>
                    <a:lumOff val="40000"/>
                  </a:schemeClr>
                </a:solidFill>
              </a:rPr>
            </a:br>
            <a:r>
              <a:rPr lang="en-US" dirty="0" smtClean="0">
                <a:solidFill>
                  <a:schemeClr val="accent6">
                    <a:lumMod val="60000"/>
                    <a:lumOff val="40000"/>
                  </a:schemeClr>
                </a:solidFill>
              </a:rPr>
              <a:t>		EROs </a:t>
            </a:r>
            <a:r>
              <a:rPr lang="en-US" sz="2800" dirty="0" smtClean="0">
                <a:solidFill>
                  <a:schemeClr val="accent6">
                    <a:lumMod val="60000"/>
                    <a:lumOff val="40000"/>
                  </a:schemeClr>
                </a:solidFill>
              </a:rPr>
              <a:t>&amp;</a:t>
            </a:r>
            <a:r>
              <a:rPr lang="en-US" dirty="0" smtClean="0">
                <a:solidFill>
                  <a:schemeClr val="accent6">
                    <a:lumMod val="60000"/>
                    <a:lumOff val="40000"/>
                  </a:schemeClr>
                </a:solidFill>
              </a:rPr>
              <a:t> AEROs </a:t>
            </a:r>
            <a:r>
              <a:rPr lang="en-US" sz="2400" dirty="0" smtClean="0">
                <a:solidFill>
                  <a:schemeClr val="accent6">
                    <a:lumMod val="60000"/>
                    <a:lumOff val="40000"/>
                  </a:schemeClr>
                </a:solidFill>
              </a:rPr>
              <a:t>(1)</a:t>
            </a:r>
            <a:endParaRPr lang="en-US" dirty="0">
              <a:solidFill>
                <a:schemeClr val="accent6">
                  <a:lumMod val="60000"/>
                  <a:lumOff val="40000"/>
                </a:schemeClr>
              </a:solidFill>
            </a:endParaRPr>
          </a:p>
        </p:txBody>
      </p:sp>
      <p:sp>
        <p:nvSpPr>
          <p:cNvPr id="3" name="Content Placeholder 2"/>
          <p:cNvSpPr>
            <a:spLocks noGrp="1"/>
          </p:cNvSpPr>
          <p:nvPr>
            <p:ph idx="1"/>
          </p:nvPr>
        </p:nvSpPr>
        <p:spPr>
          <a:xfrm>
            <a:off x="917058" y="2058985"/>
            <a:ext cx="10328855" cy="5112913"/>
          </a:xfrm>
        </p:spPr>
        <p:txBody>
          <a:bodyPr>
            <a:noAutofit/>
          </a:bodyPr>
          <a:lstStyle/>
          <a:p>
            <a:pPr algn="just"/>
            <a:r>
              <a:rPr lang="en-IN" sz="2200" dirty="0" smtClean="0"/>
              <a:t>EROs and AEROs are </a:t>
            </a:r>
            <a:r>
              <a:rPr lang="en-IN" sz="2200" dirty="0"/>
              <a:t>the </a:t>
            </a:r>
            <a:r>
              <a:rPr lang="en-IN" sz="2200" dirty="0" smtClean="0"/>
              <a:t>Custodians </a:t>
            </a:r>
            <a:r>
              <a:rPr lang="en-IN" sz="2200" dirty="0"/>
              <a:t>of the Electoral Roll of </a:t>
            </a:r>
            <a:r>
              <a:rPr lang="en-IN" sz="2200" dirty="0" smtClean="0"/>
              <a:t>an </a:t>
            </a:r>
            <a:r>
              <a:rPr lang="en-IN" sz="2200" dirty="0"/>
              <a:t>AC</a:t>
            </a:r>
            <a:r>
              <a:rPr lang="en-IN" sz="2200" dirty="0" smtClean="0"/>
              <a:t>. </a:t>
            </a:r>
          </a:p>
          <a:p>
            <a:pPr marL="274320" lvl="1" indent="0" algn="just">
              <a:buNone/>
            </a:pPr>
            <a:r>
              <a:rPr lang="en-IN" dirty="0" smtClean="0"/>
              <a:t>Under Sec 13B of RP Act, 1950, the roll for each constituency is prepared and revised by the ERO. He plays </a:t>
            </a:r>
            <a:r>
              <a:rPr lang="en-IN" dirty="0"/>
              <a:t>a </a:t>
            </a:r>
            <a:r>
              <a:rPr lang="en-IN" dirty="0">
                <a:solidFill>
                  <a:schemeClr val="accent6">
                    <a:lumMod val="60000"/>
                    <a:lumOff val="40000"/>
                  </a:schemeClr>
                </a:solidFill>
              </a:rPr>
              <a:t>pivotal role in </a:t>
            </a:r>
            <a:r>
              <a:rPr lang="en-IN" dirty="0"/>
              <a:t>&amp;</a:t>
            </a:r>
            <a:r>
              <a:rPr lang="en-IN" dirty="0" smtClean="0"/>
              <a:t> is fully </a:t>
            </a:r>
            <a:r>
              <a:rPr lang="en-IN" dirty="0"/>
              <a:t>responsible for the </a:t>
            </a:r>
            <a:r>
              <a:rPr lang="en-IN" dirty="0">
                <a:solidFill>
                  <a:schemeClr val="accent6">
                    <a:lumMod val="60000"/>
                    <a:lumOff val="40000"/>
                  </a:schemeClr>
                </a:solidFill>
              </a:rPr>
              <a:t>preparation, maintenance</a:t>
            </a:r>
            <a:r>
              <a:rPr lang="en-IN" dirty="0"/>
              <a:t> and </a:t>
            </a:r>
            <a:r>
              <a:rPr lang="en-IN" dirty="0">
                <a:solidFill>
                  <a:schemeClr val="accent6">
                    <a:lumMod val="60000"/>
                    <a:lumOff val="40000"/>
                  </a:schemeClr>
                </a:solidFill>
              </a:rPr>
              <a:t>revision of roll </a:t>
            </a:r>
            <a:r>
              <a:rPr lang="en-IN" dirty="0"/>
              <a:t>for </a:t>
            </a:r>
            <a:r>
              <a:rPr lang="en-IN" dirty="0" smtClean="0"/>
              <a:t>his </a:t>
            </a:r>
            <a:r>
              <a:rPr lang="en-IN" dirty="0"/>
              <a:t>constituency.</a:t>
            </a:r>
          </a:p>
          <a:p>
            <a:pPr algn="just"/>
            <a:r>
              <a:rPr lang="en-IN" sz="2200" dirty="0" smtClean="0"/>
              <a:t>They draw out the </a:t>
            </a:r>
            <a:r>
              <a:rPr lang="en-IN" sz="2200" dirty="0">
                <a:solidFill>
                  <a:schemeClr val="accent6">
                    <a:lumMod val="60000"/>
                    <a:lumOff val="40000"/>
                  </a:schemeClr>
                </a:solidFill>
              </a:rPr>
              <a:t>plan of action </a:t>
            </a:r>
            <a:r>
              <a:rPr lang="en-IN" sz="2200" dirty="0"/>
              <a:t>for completion of revision according to the schedule by the Commission giving a detailed time line for completion of each activity within the different stages of revision. </a:t>
            </a:r>
            <a:r>
              <a:rPr lang="en-IN" sz="2200" dirty="0" smtClean="0"/>
              <a:t>They</a:t>
            </a:r>
            <a:r>
              <a:rPr lang="en-IN" sz="2200" dirty="0">
                <a:solidFill>
                  <a:schemeClr val="accent6">
                    <a:lumMod val="60000"/>
                    <a:lumOff val="40000"/>
                  </a:schemeClr>
                </a:solidFill>
              </a:rPr>
              <a:t> </a:t>
            </a:r>
            <a:r>
              <a:rPr lang="en-IN" sz="2200" dirty="0" smtClean="0">
                <a:solidFill>
                  <a:schemeClr val="accent6">
                    <a:lumMod val="60000"/>
                    <a:lumOff val="40000"/>
                  </a:schemeClr>
                </a:solidFill>
              </a:rPr>
              <a:t>train, supervise and monitor</a:t>
            </a:r>
            <a:r>
              <a:rPr lang="en-IN" sz="2200" dirty="0" smtClean="0"/>
              <a:t> their BLOs</a:t>
            </a:r>
            <a:r>
              <a:rPr lang="en-IN" sz="2200" dirty="0"/>
              <a:t>, Designated Officers (DOs), Supervisors </a:t>
            </a:r>
            <a:r>
              <a:rPr lang="en-IN" sz="2200" dirty="0" smtClean="0"/>
              <a:t>and act as the </a:t>
            </a:r>
            <a:r>
              <a:rPr lang="en-IN" sz="2200" dirty="0" smtClean="0">
                <a:solidFill>
                  <a:schemeClr val="accent6">
                    <a:lumMod val="60000"/>
                    <a:lumOff val="40000"/>
                  </a:schemeClr>
                </a:solidFill>
              </a:rPr>
              <a:t>bridge </a:t>
            </a:r>
            <a:r>
              <a:rPr lang="en-IN" sz="2200" dirty="0">
                <a:solidFill>
                  <a:schemeClr val="accent6">
                    <a:lumMod val="60000"/>
                    <a:lumOff val="40000"/>
                  </a:schemeClr>
                </a:solidFill>
              </a:rPr>
              <a:t>between </a:t>
            </a:r>
            <a:r>
              <a:rPr lang="en-IN" sz="2200" dirty="0" smtClean="0">
                <a:solidFill>
                  <a:schemeClr val="accent6">
                    <a:lumMod val="60000"/>
                    <a:lumOff val="40000"/>
                  </a:schemeClr>
                </a:solidFill>
              </a:rPr>
              <a:t>them and the Commission</a:t>
            </a:r>
            <a:r>
              <a:rPr lang="en-IN" sz="2200" dirty="0" smtClean="0"/>
              <a:t>. </a:t>
            </a:r>
            <a:endParaRPr lang="en-IN" sz="2200" dirty="0"/>
          </a:p>
        </p:txBody>
      </p:sp>
    </p:spTree>
    <p:extLst>
      <p:ext uri="{BB962C8B-B14F-4D97-AF65-F5344CB8AC3E}">
        <p14:creationId xmlns:p14="http://schemas.microsoft.com/office/powerpoint/2010/main" val="378339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2118456"/>
            <a:ext cx="10341735" cy="5164428"/>
          </a:xfrm>
        </p:spPr>
        <p:txBody>
          <a:bodyPr>
            <a:normAutofit/>
          </a:bodyPr>
          <a:lstStyle/>
          <a:p>
            <a:pPr algn="just"/>
            <a:r>
              <a:rPr lang="en-IN" sz="1600" dirty="0" smtClean="0"/>
              <a:t>They conduct the </a:t>
            </a:r>
            <a:r>
              <a:rPr lang="en-IN" sz="1600" dirty="0" smtClean="0">
                <a:solidFill>
                  <a:schemeClr val="accent6">
                    <a:lumMod val="60000"/>
                    <a:lumOff val="40000"/>
                  </a:schemeClr>
                </a:solidFill>
              </a:rPr>
              <a:t>Pre-Revision Activities</a:t>
            </a:r>
            <a:r>
              <a:rPr lang="en-IN" sz="1600" dirty="0" smtClean="0"/>
              <a:t>, like Rationalization of PSs, De-Duplication, Integration of Rolls etc.</a:t>
            </a:r>
          </a:p>
          <a:p>
            <a:pPr algn="just"/>
            <a:r>
              <a:rPr lang="en-IN" sz="1600" dirty="0" smtClean="0"/>
              <a:t>They are </a:t>
            </a:r>
            <a:r>
              <a:rPr lang="en-IN" sz="1600" dirty="0" smtClean="0">
                <a:solidFill>
                  <a:schemeClr val="accent6">
                    <a:lumMod val="60000"/>
                    <a:lumOff val="40000"/>
                  </a:schemeClr>
                </a:solidFill>
              </a:rPr>
              <a:t>In-charge </a:t>
            </a:r>
            <a:r>
              <a:rPr lang="en-IN" sz="1600" dirty="0">
                <a:solidFill>
                  <a:schemeClr val="accent6">
                    <a:lumMod val="60000"/>
                    <a:lumOff val="40000"/>
                  </a:schemeClr>
                </a:solidFill>
              </a:rPr>
              <a:t>of the publication of </a:t>
            </a:r>
            <a:r>
              <a:rPr lang="en-IN" sz="1600" dirty="0" smtClean="0">
                <a:solidFill>
                  <a:schemeClr val="accent6">
                    <a:lumMod val="60000"/>
                    <a:lumOff val="40000"/>
                  </a:schemeClr>
                </a:solidFill>
              </a:rPr>
              <a:t>Draft Roll </a:t>
            </a:r>
            <a:r>
              <a:rPr lang="en-IN" sz="1600" dirty="0" smtClean="0"/>
              <a:t>thereby </a:t>
            </a:r>
            <a:r>
              <a:rPr lang="en-IN" sz="1600" dirty="0"/>
              <a:t>making </a:t>
            </a:r>
            <a:r>
              <a:rPr lang="en-IN" sz="1600" dirty="0" smtClean="0"/>
              <a:t>the entries in </a:t>
            </a:r>
            <a:r>
              <a:rPr lang="en-IN" sz="1600" dirty="0"/>
              <a:t>the roll available for inspection &amp; display </a:t>
            </a:r>
            <a:r>
              <a:rPr lang="en-IN" sz="1600" dirty="0" smtClean="0"/>
              <a:t>to all stakeholders.</a:t>
            </a:r>
            <a:endParaRPr lang="en-IN" sz="1600" dirty="0"/>
          </a:p>
          <a:p>
            <a:pPr algn="just"/>
            <a:r>
              <a:rPr lang="en-IN" sz="1600" dirty="0" smtClean="0">
                <a:solidFill>
                  <a:schemeClr val="accent6">
                    <a:lumMod val="60000"/>
                    <a:lumOff val="40000"/>
                  </a:schemeClr>
                </a:solidFill>
              </a:rPr>
              <a:t>They connect with all stakeholders. They convene meetings </a:t>
            </a:r>
            <a:r>
              <a:rPr lang="en-IN" sz="1600" dirty="0" smtClean="0"/>
              <a:t>with </a:t>
            </a:r>
            <a:r>
              <a:rPr lang="en-IN" sz="1600" dirty="0"/>
              <a:t>representatives of political </a:t>
            </a:r>
            <a:r>
              <a:rPr lang="en-IN" sz="1600" dirty="0" smtClean="0"/>
              <a:t>parties, Gram </a:t>
            </a:r>
            <a:r>
              <a:rPr lang="en-IN" sz="1600" dirty="0" err="1" smtClean="0"/>
              <a:t>Sabhas</a:t>
            </a:r>
            <a:r>
              <a:rPr lang="en-IN" sz="1600" dirty="0" smtClean="0"/>
              <a:t>, RWAs etc. </a:t>
            </a:r>
            <a:r>
              <a:rPr lang="en-IN" sz="1600" dirty="0"/>
              <a:t>so that they go through the published roll &amp; point out any </a:t>
            </a:r>
            <a:r>
              <a:rPr lang="en-IN" sz="1600" dirty="0" smtClean="0"/>
              <a:t>errors and problems in it. They are the ones who press </a:t>
            </a:r>
            <a:r>
              <a:rPr lang="en-IN" sz="1600" dirty="0" smtClean="0">
                <a:solidFill>
                  <a:schemeClr val="accent6">
                    <a:lumMod val="60000"/>
                    <a:lumOff val="40000"/>
                  </a:schemeClr>
                </a:solidFill>
              </a:rPr>
              <a:t>the </a:t>
            </a:r>
            <a:r>
              <a:rPr lang="en-IN" sz="1600" dirty="0">
                <a:solidFill>
                  <a:schemeClr val="accent6">
                    <a:lumMod val="60000"/>
                    <a:lumOff val="40000"/>
                  </a:schemeClr>
                </a:solidFill>
              </a:rPr>
              <a:t>need for timely information </a:t>
            </a:r>
            <a:r>
              <a:rPr lang="en-IN" sz="1600" dirty="0" smtClean="0">
                <a:solidFill>
                  <a:schemeClr val="accent6">
                    <a:lumMod val="60000"/>
                    <a:lumOff val="40000"/>
                  </a:schemeClr>
                </a:solidFill>
              </a:rPr>
              <a:t>and submission of claims of objections</a:t>
            </a:r>
            <a:r>
              <a:rPr lang="en-IN" sz="1600" dirty="0" smtClean="0"/>
              <a:t>.</a:t>
            </a:r>
            <a:endParaRPr lang="en-IN" sz="1600" dirty="0"/>
          </a:p>
          <a:p>
            <a:pPr algn="just"/>
            <a:r>
              <a:rPr lang="en-IN" sz="1600" dirty="0" smtClean="0">
                <a:solidFill>
                  <a:schemeClr val="accent6">
                    <a:lumMod val="60000"/>
                    <a:lumOff val="40000"/>
                  </a:schemeClr>
                </a:solidFill>
              </a:rPr>
              <a:t>They issue notices and conduct enquiries </a:t>
            </a:r>
            <a:r>
              <a:rPr lang="en-IN" sz="1600" dirty="0" smtClean="0"/>
              <a:t>into </a:t>
            </a:r>
            <a:r>
              <a:rPr lang="en-IN" sz="1600" dirty="0"/>
              <a:t>the </a:t>
            </a:r>
            <a:r>
              <a:rPr lang="en-IN" sz="1600" dirty="0" smtClean="0"/>
              <a:t>claims </a:t>
            </a:r>
            <a:r>
              <a:rPr lang="en-IN" sz="1600" dirty="0"/>
              <a:t>&amp; objections </a:t>
            </a:r>
            <a:r>
              <a:rPr lang="en-IN" sz="1600" dirty="0" smtClean="0"/>
              <a:t>received.</a:t>
            </a:r>
            <a:endParaRPr lang="en-IN" sz="1600" dirty="0"/>
          </a:p>
          <a:p>
            <a:pPr algn="just"/>
            <a:r>
              <a:rPr lang="en-IN" sz="1600" dirty="0" smtClean="0">
                <a:solidFill>
                  <a:schemeClr val="accent6">
                    <a:lumMod val="60000"/>
                    <a:lumOff val="40000"/>
                  </a:schemeClr>
                </a:solidFill>
              </a:rPr>
              <a:t>Ensuring ACCURATE Inclusion &amp; Deletion </a:t>
            </a:r>
            <a:r>
              <a:rPr lang="en-IN" sz="1600" dirty="0" smtClean="0"/>
              <a:t>of names, as well as the </a:t>
            </a:r>
            <a:r>
              <a:rPr lang="en-IN" sz="1600" dirty="0" smtClean="0">
                <a:solidFill>
                  <a:schemeClr val="accent6">
                    <a:lumMod val="40000"/>
                    <a:lumOff val="60000"/>
                  </a:schemeClr>
                </a:solidFill>
              </a:rPr>
              <a:t>correctness of all entries</a:t>
            </a:r>
            <a:r>
              <a:rPr lang="en-IN" sz="1600" dirty="0" smtClean="0"/>
              <a:t> in the roll by following the due process, is their responsibility.</a:t>
            </a:r>
            <a:endParaRPr lang="en-IN" sz="1600" dirty="0"/>
          </a:p>
          <a:p>
            <a:pPr algn="just"/>
            <a:r>
              <a:rPr lang="en-IN" sz="1600" dirty="0" smtClean="0">
                <a:solidFill>
                  <a:schemeClr val="accent6">
                    <a:lumMod val="60000"/>
                    <a:lumOff val="40000"/>
                  </a:schemeClr>
                </a:solidFill>
              </a:rPr>
              <a:t>They are the ones who analyse the rolls</a:t>
            </a:r>
            <a:r>
              <a:rPr lang="en-IN" sz="1600" dirty="0" smtClean="0"/>
              <a:t> </a:t>
            </a:r>
            <a:r>
              <a:rPr lang="en-IN" sz="1600" dirty="0"/>
              <a:t>&amp; </a:t>
            </a:r>
            <a:r>
              <a:rPr lang="en-IN" sz="1600" dirty="0" smtClean="0">
                <a:solidFill>
                  <a:schemeClr val="accent6">
                    <a:lumMod val="60000"/>
                    <a:lumOff val="40000"/>
                  </a:schemeClr>
                </a:solidFill>
              </a:rPr>
              <a:t>formulate and implement </a:t>
            </a:r>
            <a:r>
              <a:rPr lang="en-IN" sz="1600" dirty="0">
                <a:solidFill>
                  <a:schemeClr val="accent6">
                    <a:lumMod val="60000"/>
                    <a:lumOff val="40000"/>
                  </a:schemeClr>
                </a:solidFill>
              </a:rPr>
              <a:t>strategies</a:t>
            </a:r>
            <a:r>
              <a:rPr lang="en-IN" sz="1600" dirty="0"/>
              <a:t> to </a:t>
            </a:r>
            <a:r>
              <a:rPr lang="en-IN" sz="1600" dirty="0" smtClean="0"/>
              <a:t>improve them.</a:t>
            </a:r>
            <a:endParaRPr lang="en-IN" sz="1600" dirty="0"/>
          </a:p>
          <a:p>
            <a:endParaRPr lang="en-IN" sz="1400" dirty="0"/>
          </a:p>
        </p:txBody>
      </p:sp>
      <p:sp>
        <p:nvSpPr>
          <p:cNvPr id="5" name="Title 1"/>
          <p:cNvSpPr>
            <a:spLocks noGrp="1"/>
          </p:cNvSpPr>
          <p:nvPr>
            <p:ph type="title"/>
          </p:nvPr>
        </p:nvSpPr>
        <p:spPr>
          <a:xfrm>
            <a:off x="1280885" y="885372"/>
            <a:ext cx="9601200" cy="752877"/>
          </a:xfrm>
        </p:spPr>
        <p:txBody>
          <a:bodyPr/>
          <a:lstStyle/>
          <a:p>
            <a:r>
              <a:rPr lang="en-US" sz="2800" dirty="0" smtClean="0">
                <a:solidFill>
                  <a:schemeClr val="accent6">
                    <a:lumMod val="60000"/>
                    <a:lumOff val="40000"/>
                  </a:schemeClr>
                </a:solidFill>
              </a:rPr>
              <a:t>The</a:t>
            </a:r>
            <a:r>
              <a:rPr lang="en-US" dirty="0" smtClean="0">
                <a:solidFill>
                  <a:schemeClr val="accent6">
                    <a:lumMod val="60000"/>
                    <a:lumOff val="40000"/>
                  </a:schemeClr>
                </a:solidFill>
              </a:rPr>
              <a:t> IMPORTANCE </a:t>
            </a:r>
            <a:r>
              <a:rPr lang="en-US" sz="2800" dirty="0" smtClean="0">
                <a:solidFill>
                  <a:schemeClr val="accent6">
                    <a:lumMod val="60000"/>
                    <a:lumOff val="40000"/>
                  </a:schemeClr>
                </a:solidFill>
              </a:rPr>
              <a:t>of</a:t>
            </a:r>
            <a:r>
              <a:rPr lang="en-US" dirty="0" smtClean="0">
                <a:solidFill>
                  <a:schemeClr val="accent6">
                    <a:lumMod val="60000"/>
                    <a:lumOff val="40000"/>
                  </a:schemeClr>
                </a:solidFill>
              </a:rPr>
              <a:t> </a:t>
            </a:r>
            <a:br>
              <a:rPr lang="en-US" dirty="0" smtClean="0">
                <a:solidFill>
                  <a:schemeClr val="accent6">
                    <a:lumMod val="60000"/>
                    <a:lumOff val="40000"/>
                  </a:schemeClr>
                </a:solidFill>
              </a:rPr>
            </a:br>
            <a:r>
              <a:rPr lang="en-US" dirty="0" smtClean="0">
                <a:solidFill>
                  <a:schemeClr val="accent6">
                    <a:lumMod val="60000"/>
                    <a:lumOff val="40000"/>
                  </a:schemeClr>
                </a:solidFill>
              </a:rPr>
              <a:t>		EROs </a:t>
            </a:r>
            <a:r>
              <a:rPr lang="en-US" sz="2800" dirty="0" smtClean="0">
                <a:solidFill>
                  <a:schemeClr val="accent6">
                    <a:lumMod val="60000"/>
                    <a:lumOff val="40000"/>
                  </a:schemeClr>
                </a:solidFill>
              </a:rPr>
              <a:t>&amp;</a:t>
            </a:r>
            <a:r>
              <a:rPr lang="en-US" dirty="0" smtClean="0">
                <a:solidFill>
                  <a:schemeClr val="accent6">
                    <a:lumMod val="60000"/>
                    <a:lumOff val="40000"/>
                  </a:schemeClr>
                </a:solidFill>
              </a:rPr>
              <a:t> AEROs</a:t>
            </a:r>
            <a:r>
              <a:rPr lang="en-US" sz="2400" dirty="0" smtClean="0">
                <a:solidFill>
                  <a:schemeClr val="accent6">
                    <a:lumMod val="60000"/>
                    <a:lumOff val="40000"/>
                  </a:schemeClr>
                </a:solidFill>
              </a:rPr>
              <a:t> (2)</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51498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58593" y="3359368"/>
            <a:ext cx="11500834" cy="1331532"/>
          </a:xfrm>
        </p:spPr>
        <p:txBody>
          <a:bodyPr/>
          <a:lstStyle/>
          <a:p>
            <a:r>
              <a:rPr lang="en-IN" sz="3600" dirty="0" smtClean="0">
                <a:solidFill>
                  <a:schemeClr val="accent6">
                    <a:lumMod val="60000"/>
                    <a:lumOff val="40000"/>
                  </a:schemeClr>
                </a:solidFill>
              </a:rPr>
              <a:t>The </a:t>
            </a:r>
            <a:r>
              <a:rPr lang="en-IN" sz="4400" dirty="0" smtClean="0">
                <a:solidFill>
                  <a:schemeClr val="accent6">
                    <a:lumMod val="60000"/>
                    <a:lumOff val="40000"/>
                  </a:schemeClr>
                </a:solidFill>
              </a:rPr>
              <a:t>IMPORTANCE </a:t>
            </a:r>
            <a:r>
              <a:rPr lang="en-IN" sz="3600" dirty="0" smtClean="0">
                <a:solidFill>
                  <a:schemeClr val="accent6">
                    <a:lumMod val="60000"/>
                    <a:lumOff val="40000"/>
                  </a:schemeClr>
                </a:solidFill>
              </a:rPr>
              <a:t>of </a:t>
            </a:r>
            <a:r>
              <a:rPr lang="en-IN" sz="4400" dirty="0" smtClean="0">
                <a:solidFill>
                  <a:schemeClr val="accent6">
                    <a:lumMod val="60000"/>
                    <a:lumOff val="40000"/>
                  </a:schemeClr>
                </a:solidFill>
              </a:rPr>
              <a:t/>
            </a:r>
            <a:br>
              <a:rPr lang="en-IN" sz="4400" dirty="0" smtClean="0">
                <a:solidFill>
                  <a:schemeClr val="accent6">
                    <a:lumMod val="60000"/>
                    <a:lumOff val="40000"/>
                  </a:schemeClr>
                </a:solidFill>
              </a:rPr>
            </a:br>
            <a:r>
              <a:rPr lang="en-IN" sz="4400" dirty="0" smtClean="0">
                <a:solidFill>
                  <a:schemeClr val="accent6">
                    <a:lumMod val="60000"/>
                    <a:lumOff val="40000"/>
                  </a:schemeClr>
                </a:solidFill>
              </a:rPr>
              <a:t>PROCEDURAL </a:t>
            </a:r>
            <a:r>
              <a:rPr lang="en-IN" sz="3600" dirty="0" smtClean="0">
                <a:solidFill>
                  <a:schemeClr val="accent6">
                    <a:lumMod val="60000"/>
                    <a:lumOff val="40000"/>
                  </a:schemeClr>
                </a:solidFill>
              </a:rPr>
              <a:t>&amp;</a:t>
            </a:r>
            <a:r>
              <a:rPr lang="en-IN" sz="4400" dirty="0" smtClean="0">
                <a:solidFill>
                  <a:schemeClr val="accent6">
                    <a:lumMod val="60000"/>
                    <a:lumOff val="40000"/>
                  </a:schemeClr>
                </a:solidFill>
              </a:rPr>
              <a:t> LEGAL DISCIPLINE</a:t>
            </a:r>
            <a:endParaRPr lang="en-IN" sz="3600" dirty="0">
              <a:solidFill>
                <a:schemeClr val="accent6">
                  <a:lumMod val="60000"/>
                  <a:lumOff val="40000"/>
                </a:schemeClr>
              </a:solidFill>
            </a:endParaRPr>
          </a:p>
        </p:txBody>
      </p:sp>
    </p:spTree>
    <p:extLst>
      <p:ext uri="{BB962C8B-B14F-4D97-AF65-F5344CB8AC3E}">
        <p14:creationId xmlns:p14="http://schemas.microsoft.com/office/powerpoint/2010/main" val="1340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1" y="2213610"/>
            <a:ext cx="3657600" cy="1108871"/>
          </a:xfrm>
        </p:spPr>
        <p:txBody>
          <a:bodyPr/>
          <a:lstStyle/>
          <a:p>
            <a:r>
              <a:rPr lang="en-IN" sz="3200" b="1" dirty="0">
                <a:solidFill>
                  <a:schemeClr val="tx1"/>
                </a:solidFill>
              </a:rPr>
              <a:t/>
            </a:r>
            <a:br>
              <a:rPr lang="en-IN" sz="3200" b="1" dirty="0">
                <a:solidFill>
                  <a:schemeClr val="tx1"/>
                </a:solidFill>
              </a:rPr>
            </a:br>
            <a:r>
              <a:rPr lang="en-IN" sz="3200" b="1" dirty="0" smtClean="0">
                <a:solidFill>
                  <a:schemeClr val="tx1"/>
                </a:solidFill>
              </a:rPr>
              <a:t/>
            </a:r>
            <a:br>
              <a:rPr lang="en-IN" sz="3200" b="1" dirty="0" smtClean="0">
                <a:solidFill>
                  <a:schemeClr val="tx1"/>
                </a:solidFill>
              </a:rPr>
            </a:br>
            <a:r>
              <a:rPr lang="en-IN" sz="3200" b="1" dirty="0" smtClean="0">
                <a:solidFill>
                  <a:schemeClr val="tx1"/>
                </a:solidFill>
              </a:rPr>
              <a:t>In the earlier PPTs , we have discussed </a:t>
            </a:r>
            <a:endParaRPr lang="en-IN" sz="3200" b="1" dirty="0">
              <a:solidFill>
                <a:schemeClr val="tx1"/>
              </a:solidFill>
            </a:endParaRPr>
          </a:p>
        </p:txBody>
      </p:sp>
      <p:sp>
        <p:nvSpPr>
          <p:cNvPr id="3" name="Content Placeholder 2"/>
          <p:cNvSpPr>
            <a:spLocks noGrp="1"/>
          </p:cNvSpPr>
          <p:nvPr>
            <p:ph idx="1"/>
          </p:nvPr>
        </p:nvSpPr>
        <p:spPr>
          <a:xfrm>
            <a:off x="4267200" y="1"/>
            <a:ext cx="7924800" cy="7064632"/>
          </a:xfrm>
        </p:spPr>
        <p:txBody>
          <a:bodyPr numCol="1">
            <a:noAutofit/>
          </a:bodyPr>
          <a:lstStyle/>
          <a:p>
            <a:pPr marL="0" indent="0">
              <a:buNone/>
            </a:pPr>
            <a:endParaRPr lang="en-IN" sz="600" dirty="0" smtClean="0"/>
          </a:p>
          <a:p>
            <a:pPr marL="0" indent="0">
              <a:buNone/>
            </a:pPr>
            <a:endParaRPr lang="en-IN" sz="100" dirty="0" smtClean="0"/>
          </a:p>
          <a:p>
            <a:pPr lvl="1"/>
            <a:endParaRPr lang="en-IN" sz="2400" b="1" dirty="0" smtClean="0"/>
          </a:p>
          <a:p>
            <a:pPr lvl="1"/>
            <a:r>
              <a:rPr lang="en-IN" sz="2400" b="1" dirty="0" smtClean="0"/>
              <a:t>Legal &amp; Structural Matters</a:t>
            </a:r>
          </a:p>
          <a:p>
            <a:pPr lvl="1"/>
            <a:r>
              <a:rPr lang="en-IN" sz="2400" b="1" dirty="0" smtClean="0"/>
              <a:t>Procedural Matters</a:t>
            </a:r>
          </a:p>
          <a:p>
            <a:pPr lvl="1"/>
            <a:r>
              <a:rPr lang="en-IN" sz="2400" b="1" dirty="0" smtClean="0"/>
              <a:t>Inclusion and Facilitation </a:t>
            </a:r>
          </a:p>
          <a:p>
            <a:pPr lvl="1"/>
            <a:r>
              <a:rPr lang="en-IN" sz="2400" b="1" dirty="0" smtClean="0"/>
              <a:t>Map-making, House-numbering</a:t>
            </a:r>
          </a:p>
          <a:p>
            <a:pPr lvl="1"/>
            <a:r>
              <a:rPr lang="en-IN" sz="2400" b="1" dirty="0" smtClean="0"/>
              <a:t>Forms and their Mock Filling</a:t>
            </a:r>
          </a:p>
          <a:p>
            <a:pPr lvl="1"/>
            <a:r>
              <a:rPr lang="en-IN" sz="2400" b="1" dirty="0" smtClean="0"/>
              <a:t>Receipt &amp; Disposal of Claims &amp; Objections</a:t>
            </a:r>
          </a:p>
          <a:p>
            <a:pPr lvl="1"/>
            <a:r>
              <a:rPr lang="en-IN" sz="2400" b="1" dirty="0" smtClean="0"/>
              <a:t>Verification of E-Rolls</a:t>
            </a:r>
          </a:p>
          <a:p>
            <a:pPr lvl="1"/>
            <a:r>
              <a:rPr lang="en-IN" sz="2400" b="1" dirty="0" smtClean="0"/>
              <a:t>Service Voters, Overseas Electors etc.</a:t>
            </a:r>
          </a:p>
          <a:p>
            <a:pPr lvl="1"/>
            <a:r>
              <a:rPr lang="en-IN" sz="2400" b="1" dirty="0" smtClean="0"/>
              <a:t>Computerization of E-Rolls &amp;  ERMS</a:t>
            </a:r>
          </a:p>
          <a:p>
            <a:pPr marL="274320" lvl="1" indent="0" algn="ctr">
              <a:buNone/>
            </a:pPr>
            <a:endParaRPr lang="en-IN" sz="400" i="1" dirty="0"/>
          </a:p>
          <a:p>
            <a:pPr marL="274320" lvl="1" indent="0">
              <a:buNone/>
            </a:pPr>
            <a:r>
              <a:rPr lang="en-IN" i="1" dirty="0" smtClean="0"/>
              <a:t>	</a:t>
            </a:r>
          </a:p>
          <a:p>
            <a:pPr marL="274320" lvl="1" indent="0">
              <a:buNone/>
            </a:pPr>
            <a:endParaRPr lang="en-IN" i="1" dirty="0"/>
          </a:p>
          <a:p>
            <a:pPr marL="274320" lvl="1" indent="0">
              <a:buNone/>
            </a:pPr>
            <a:endParaRPr lang="en-IN" i="1" dirty="0" smtClean="0"/>
          </a:p>
          <a:p>
            <a:pPr marL="274320" lvl="1" indent="0">
              <a:buNone/>
            </a:pPr>
            <a:endParaRPr lang="en-IN" i="1" dirty="0" smtClean="0"/>
          </a:p>
          <a:p>
            <a:pPr marL="274320" lvl="1" indent="0">
              <a:buNone/>
            </a:pPr>
            <a:endParaRPr lang="en-IN" sz="400" i="1" dirty="0" smtClean="0"/>
          </a:p>
          <a:p>
            <a:pPr marL="0" indent="0">
              <a:buNone/>
            </a:pPr>
            <a:endParaRPr lang="en-IN" sz="400" i="1" dirty="0"/>
          </a:p>
          <a:p>
            <a:pPr marL="0" lvl="1" indent="0">
              <a:spcBef>
                <a:spcPts val="1800"/>
              </a:spcBef>
              <a:buNone/>
            </a:pPr>
            <a:endParaRPr lang="en-IN" b="1" dirty="0" smtClean="0"/>
          </a:p>
        </p:txBody>
      </p:sp>
    </p:spTree>
    <p:extLst>
      <p:ext uri="{BB962C8B-B14F-4D97-AF65-F5344CB8AC3E}">
        <p14:creationId xmlns:p14="http://schemas.microsoft.com/office/powerpoint/2010/main" val="314268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524" y="204044"/>
            <a:ext cx="11500834" cy="1331532"/>
          </a:xfrm>
        </p:spPr>
        <p:txBody>
          <a:bodyPr/>
          <a:lstStyle/>
          <a:p>
            <a:r>
              <a:rPr lang="en-IN" sz="3200" dirty="0" smtClean="0">
                <a:solidFill>
                  <a:schemeClr val="accent6">
                    <a:lumMod val="60000"/>
                    <a:lumOff val="40000"/>
                  </a:schemeClr>
                </a:solidFill>
              </a:rPr>
              <a:t>The </a:t>
            </a:r>
            <a:r>
              <a:rPr lang="en-IN" sz="4000" dirty="0" smtClean="0">
                <a:solidFill>
                  <a:schemeClr val="accent6">
                    <a:lumMod val="60000"/>
                    <a:lumOff val="40000"/>
                  </a:schemeClr>
                </a:solidFill>
              </a:rPr>
              <a:t>IMPORTANCE </a:t>
            </a:r>
            <a:r>
              <a:rPr lang="en-IN" sz="3200" dirty="0" smtClean="0">
                <a:solidFill>
                  <a:schemeClr val="accent6">
                    <a:lumMod val="60000"/>
                    <a:lumOff val="40000"/>
                  </a:schemeClr>
                </a:solidFill>
              </a:rPr>
              <a:t>of </a:t>
            </a:r>
            <a:r>
              <a:rPr lang="en-IN" sz="4000" dirty="0" smtClean="0">
                <a:solidFill>
                  <a:schemeClr val="accent6">
                    <a:lumMod val="60000"/>
                    <a:lumOff val="40000"/>
                  </a:schemeClr>
                </a:solidFill>
              </a:rPr>
              <a:t/>
            </a:r>
            <a:br>
              <a:rPr lang="en-IN" sz="4000" dirty="0" smtClean="0">
                <a:solidFill>
                  <a:schemeClr val="accent6">
                    <a:lumMod val="60000"/>
                    <a:lumOff val="40000"/>
                  </a:schemeClr>
                </a:solidFill>
              </a:rPr>
            </a:br>
            <a:r>
              <a:rPr lang="en-IN" sz="4000" dirty="0" smtClean="0">
                <a:solidFill>
                  <a:schemeClr val="accent6">
                    <a:lumMod val="60000"/>
                    <a:lumOff val="40000"/>
                  </a:schemeClr>
                </a:solidFill>
              </a:rPr>
              <a:t>PROCEDURAL </a:t>
            </a:r>
            <a:r>
              <a:rPr lang="en-IN" sz="3200" dirty="0" smtClean="0">
                <a:solidFill>
                  <a:schemeClr val="accent6">
                    <a:lumMod val="60000"/>
                    <a:lumOff val="40000"/>
                  </a:schemeClr>
                </a:solidFill>
              </a:rPr>
              <a:t>&amp;</a:t>
            </a:r>
            <a:r>
              <a:rPr lang="en-IN" sz="4000" dirty="0" smtClean="0">
                <a:solidFill>
                  <a:schemeClr val="accent6">
                    <a:lumMod val="60000"/>
                    <a:lumOff val="40000"/>
                  </a:schemeClr>
                </a:solidFill>
              </a:rPr>
              <a:t> LEGAL DISCIPLINE</a:t>
            </a:r>
            <a:endParaRPr lang="en-IN" sz="3200" dirty="0">
              <a:solidFill>
                <a:schemeClr val="accent6">
                  <a:lumMod val="60000"/>
                  <a:lumOff val="40000"/>
                </a:schemeClr>
              </a:solidFill>
            </a:endParaRPr>
          </a:p>
        </p:txBody>
      </p:sp>
      <p:sp>
        <p:nvSpPr>
          <p:cNvPr id="4" name="Content Placeholder 3"/>
          <p:cNvSpPr>
            <a:spLocks noGrp="1"/>
          </p:cNvSpPr>
          <p:nvPr>
            <p:ph idx="1"/>
          </p:nvPr>
        </p:nvSpPr>
        <p:spPr/>
        <p:txBody>
          <a:bodyPr>
            <a:noAutofit/>
          </a:bodyPr>
          <a:lstStyle/>
          <a:p>
            <a:r>
              <a:rPr lang="en-US" sz="1800" dirty="0" smtClean="0"/>
              <a:t>Strictness with due processes for receipt and disposal of Claims &amp; Objections, like issuing and serving </a:t>
            </a:r>
            <a:r>
              <a:rPr lang="en-US" sz="1800" dirty="0" smtClean="0">
                <a:solidFill>
                  <a:schemeClr val="accent6">
                    <a:lumMod val="40000"/>
                    <a:lumOff val="60000"/>
                  </a:schemeClr>
                </a:solidFill>
              </a:rPr>
              <a:t>notices</a:t>
            </a:r>
            <a:r>
              <a:rPr lang="en-US" sz="1800" dirty="0" smtClean="0"/>
              <a:t>, getting proper </a:t>
            </a:r>
            <a:r>
              <a:rPr lang="en-US" sz="1800" dirty="0" smtClean="0">
                <a:solidFill>
                  <a:schemeClr val="accent6">
                    <a:lumMod val="40000"/>
                    <a:lumOff val="60000"/>
                  </a:schemeClr>
                </a:solidFill>
              </a:rPr>
              <a:t>field enquiries or house visits </a:t>
            </a:r>
            <a:r>
              <a:rPr lang="en-US" sz="1800" dirty="0" smtClean="0"/>
              <a:t>conducted etc., is of utmost importance.</a:t>
            </a:r>
          </a:p>
          <a:p>
            <a:r>
              <a:rPr lang="en-US" sz="1800" dirty="0" smtClean="0">
                <a:solidFill>
                  <a:schemeClr val="accent6">
                    <a:lumMod val="40000"/>
                    <a:lumOff val="60000"/>
                  </a:schemeClr>
                </a:solidFill>
              </a:rPr>
              <a:t>All Pre-Revision activities </a:t>
            </a:r>
            <a:r>
              <a:rPr lang="en-US" sz="1800" dirty="0" smtClean="0"/>
              <a:t>MUST be carried out on time and with full diligence and sincerity.</a:t>
            </a:r>
          </a:p>
          <a:p>
            <a:r>
              <a:rPr lang="en-US" sz="1800" dirty="0" smtClean="0">
                <a:solidFill>
                  <a:schemeClr val="accent6">
                    <a:lumMod val="40000"/>
                    <a:lumOff val="60000"/>
                  </a:schemeClr>
                </a:solidFill>
              </a:rPr>
              <a:t>Health Analysis of Rolls, De-Duplication, Advance Error Identification </a:t>
            </a:r>
            <a:r>
              <a:rPr lang="en-US" sz="1800" dirty="0" smtClean="0"/>
              <a:t>MUST be seriously done, Strategy and Plan of Action prepared, and follow up action taken.</a:t>
            </a:r>
          </a:p>
          <a:p>
            <a:r>
              <a:rPr lang="en-US" sz="1800" dirty="0" smtClean="0"/>
              <a:t>Utmost Care should be taken while taking decisions of Deletion, especially </a:t>
            </a:r>
            <a:r>
              <a:rPr lang="en-US" sz="1800" dirty="0" err="1" smtClean="0"/>
              <a:t>Suo</a:t>
            </a:r>
            <a:r>
              <a:rPr lang="en-US" sz="1800" dirty="0" smtClean="0"/>
              <a:t>-Motu Deletion.</a:t>
            </a:r>
          </a:p>
          <a:p>
            <a:r>
              <a:rPr lang="en-US" sz="1800" dirty="0" smtClean="0"/>
              <a:t>Every order of EROs and AEROs MUST be a </a:t>
            </a:r>
            <a:r>
              <a:rPr lang="en-US" sz="1800" dirty="0" smtClean="0">
                <a:solidFill>
                  <a:schemeClr val="accent6">
                    <a:lumMod val="40000"/>
                    <a:lumOff val="60000"/>
                  </a:schemeClr>
                </a:solidFill>
              </a:rPr>
              <a:t>Speaking Order</a:t>
            </a:r>
            <a:r>
              <a:rPr lang="en-US" sz="1800" dirty="0" smtClean="0"/>
              <a:t>. It should contain </a:t>
            </a:r>
            <a:r>
              <a:rPr lang="en-US" sz="1800" dirty="0" smtClean="0">
                <a:solidFill>
                  <a:schemeClr val="accent6">
                    <a:lumMod val="40000"/>
                    <a:lumOff val="60000"/>
                  </a:schemeClr>
                </a:solidFill>
              </a:rPr>
              <a:t>not only facts, but also the reasons and the grounds for the decision </a:t>
            </a:r>
            <a:r>
              <a:rPr lang="en-US" sz="1800" dirty="0" smtClean="0"/>
              <a:t>contained in the order. Again, this is most required in cases of Deletion, </a:t>
            </a:r>
            <a:r>
              <a:rPr lang="en-US" sz="1800" dirty="0" smtClean="0">
                <a:solidFill>
                  <a:schemeClr val="accent6">
                    <a:lumMod val="40000"/>
                    <a:lumOff val="60000"/>
                  </a:schemeClr>
                </a:solidFill>
              </a:rPr>
              <a:t>esp. </a:t>
            </a:r>
            <a:r>
              <a:rPr lang="en-US" sz="1800" dirty="0" err="1" smtClean="0">
                <a:solidFill>
                  <a:schemeClr val="accent6">
                    <a:lumMod val="40000"/>
                    <a:lumOff val="60000"/>
                  </a:schemeClr>
                </a:solidFill>
              </a:rPr>
              <a:t>Suo</a:t>
            </a:r>
            <a:r>
              <a:rPr lang="en-US" sz="1800" dirty="0" smtClean="0">
                <a:solidFill>
                  <a:schemeClr val="accent6">
                    <a:lumMod val="40000"/>
                    <a:lumOff val="60000"/>
                  </a:schemeClr>
                </a:solidFill>
              </a:rPr>
              <a:t> Motu Deletion</a:t>
            </a:r>
            <a:r>
              <a:rPr lang="en-US" sz="1800" dirty="0" smtClean="0"/>
              <a:t>.</a:t>
            </a:r>
          </a:p>
          <a:p>
            <a:r>
              <a:rPr lang="en-US" sz="1800" dirty="0" smtClean="0">
                <a:solidFill>
                  <a:schemeClr val="accent6">
                    <a:lumMod val="40000"/>
                    <a:lumOff val="60000"/>
                  </a:schemeClr>
                </a:solidFill>
              </a:rPr>
              <a:t>Proper Case Registers  </a:t>
            </a:r>
            <a:r>
              <a:rPr lang="en-US" sz="1800" dirty="0" smtClean="0"/>
              <a:t>MUST be maintained for these (roll related) cases by EROs and AEROs. Remember, the decisions EROs and AEROs give in roll related cases are all </a:t>
            </a:r>
            <a:r>
              <a:rPr lang="en-US" sz="1800" dirty="0" smtClean="0">
                <a:solidFill>
                  <a:schemeClr val="accent6">
                    <a:lumMod val="40000"/>
                    <a:lumOff val="60000"/>
                  </a:schemeClr>
                </a:solidFill>
              </a:rPr>
              <a:t>Quasi-Judicial Decisions</a:t>
            </a:r>
            <a:r>
              <a:rPr lang="en-US" sz="1800" dirty="0" smtClean="0"/>
              <a:t>.</a:t>
            </a:r>
            <a:endParaRPr lang="en-US" sz="1800" dirty="0"/>
          </a:p>
        </p:txBody>
      </p:sp>
    </p:spTree>
    <p:extLst>
      <p:ext uri="{BB962C8B-B14F-4D97-AF65-F5344CB8AC3E}">
        <p14:creationId xmlns:p14="http://schemas.microsoft.com/office/powerpoint/2010/main" val="213679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011" y="2199969"/>
            <a:ext cx="6006492" cy="2694003"/>
          </a:xfrm>
        </p:spPr>
        <p:txBody>
          <a:bodyPr/>
          <a:lstStyle/>
          <a:p>
            <a:pPr algn="ctr"/>
            <a:r>
              <a:rPr lang="en-IN" dirty="0">
                <a:solidFill>
                  <a:schemeClr val="tx1"/>
                </a:solidFill>
              </a:rPr>
              <a:t>HEALTH ANALYSIS </a:t>
            </a:r>
            <a:r>
              <a:rPr lang="en-IN" sz="3600" dirty="0"/>
              <a:t>OF THE</a:t>
            </a:r>
            <a:r>
              <a:rPr lang="en-IN" sz="4400" dirty="0"/>
              <a:t> ROLL</a:t>
            </a:r>
            <a:r>
              <a:rPr lang="en-IN" dirty="0"/>
              <a:t/>
            </a:r>
            <a:br>
              <a:rPr lang="en-IN" dirty="0"/>
            </a:br>
            <a:r>
              <a:rPr lang="en-IN" sz="3600" dirty="0"/>
              <a:t>BY THE </a:t>
            </a:r>
            <a:r>
              <a:rPr lang="en-IN" dirty="0" smtClean="0"/>
              <a:t>ERO</a:t>
            </a:r>
            <a:endParaRPr lang="en-IN" dirty="0"/>
          </a:p>
        </p:txBody>
      </p:sp>
    </p:spTree>
    <p:extLst>
      <p:ext uri="{BB962C8B-B14F-4D97-AF65-F5344CB8AC3E}">
        <p14:creationId xmlns:p14="http://schemas.microsoft.com/office/powerpoint/2010/main" val="391918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67" y="368565"/>
            <a:ext cx="9601200" cy="675604"/>
          </a:xfrm>
        </p:spPr>
        <p:txBody>
          <a:bodyPr/>
          <a:lstStyle/>
          <a:p>
            <a:pPr algn="ctr"/>
            <a:r>
              <a:rPr lang="en-IN" sz="4800" dirty="0" smtClean="0">
                <a:solidFill>
                  <a:schemeClr val="accent6">
                    <a:lumMod val="60000"/>
                    <a:lumOff val="40000"/>
                  </a:schemeClr>
                </a:solidFill>
              </a:rPr>
              <a:t>HEALTH ANALYSIS</a:t>
            </a:r>
            <a:r>
              <a:rPr lang="en-IN" sz="3200" dirty="0" smtClean="0">
                <a:solidFill>
                  <a:schemeClr val="accent6">
                    <a:lumMod val="60000"/>
                    <a:lumOff val="40000"/>
                  </a:schemeClr>
                </a:solidFill>
              </a:rPr>
              <a:t> of Rolls</a:t>
            </a:r>
            <a:r>
              <a:rPr lang="en-IN" sz="4800" dirty="0" smtClean="0">
                <a:solidFill>
                  <a:schemeClr val="accent6">
                    <a:lumMod val="60000"/>
                    <a:lumOff val="40000"/>
                  </a:schemeClr>
                </a:solidFill>
              </a:rPr>
              <a:t> </a:t>
            </a:r>
            <a:endParaRPr lang="en-IN" sz="4800" dirty="0">
              <a:solidFill>
                <a:schemeClr val="accent6">
                  <a:lumMod val="60000"/>
                  <a:lumOff val="40000"/>
                </a:schemeClr>
              </a:solidFill>
            </a:endParaRPr>
          </a:p>
        </p:txBody>
      </p:sp>
      <p:sp>
        <p:nvSpPr>
          <p:cNvPr id="3" name="Content Placeholder 2"/>
          <p:cNvSpPr>
            <a:spLocks noGrp="1"/>
          </p:cNvSpPr>
          <p:nvPr>
            <p:ph idx="1"/>
          </p:nvPr>
        </p:nvSpPr>
        <p:spPr>
          <a:xfrm>
            <a:off x="901521" y="1387511"/>
            <a:ext cx="10367493" cy="871595"/>
          </a:xfrm>
        </p:spPr>
        <p:txBody>
          <a:bodyPr>
            <a:normAutofit/>
          </a:bodyPr>
          <a:lstStyle/>
          <a:p>
            <a:pPr marL="0" indent="0" algn="just">
              <a:buNone/>
            </a:pPr>
            <a:r>
              <a:rPr lang="en-IN" sz="1800" dirty="0" smtClean="0"/>
              <a:t>To </a:t>
            </a:r>
            <a:r>
              <a:rPr lang="en-IN" sz="1800" dirty="0"/>
              <a:t>analyse the health of </a:t>
            </a:r>
            <a:r>
              <a:rPr lang="en-IN" sz="1800" dirty="0" smtClean="0"/>
              <a:t>Electoral Rolls</a:t>
            </a:r>
            <a:r>
              <a:rPr lang="en-IN" sz="1800" dirty="0"/>
              <a:t>, the Election Commission has prescribed </a:t>
            </a:r>
            <a:r>
              <a:rPr lang="en-IN" sz="1800" dirty="0">
                <a:solidFill>
                  <a:schemeClr val="accent6">
                    <a:lumMod val="60000"/>
                    <a:lumOff val="40000"/>
                  </a:schemeClr>
                </a:solidFill>
              </a:rPr>
              <a:t>8</a:t>
            </a:r>
            <a:r>
              <a:rPr lang="en-IN" sz="1800" dirty="0" smtClean="0">
                <a:solidFill>
                  <a:schemeClr val="accent6">
                    <a:lumMod val="60000"/>
                    <a:lumOff val="40000"/>
                  </a:schemeClr>
                </a:solidFill>
              </a:rPr>
              <a:t> </a:t>
            </a:r>
            <a:r>
              <a:rPr lang="en-IN" sz="1800" dirty="0">
                <a:solidFill>
                  <a:schemeClr val="accent6">
                    <a:lumMod val="60000"/>
                    <a:lumOff val="40000"/>
                  </a:schemeClr>
                </a:solidFill>
              </a:rPr>
              <a:t>F</a:t>
            </a:r>
            <a:r>
              <a:rPr lang="en-IN" sz="1800" dirty="0" smtClean="0">
                <a:solidFill>
                  <a:schemeClr val="accent6">
                    <a:lumMod val="60000"/>
                    <a:lumOff val="40000"/>
                  </a:schemeClr>
                </a:solidFill>
              </a:rPr>
              <a:t>ormats </a:t>
            </a:r>
            <a:r>
              <a:rPr lang="en-IN" sz="1800" dirty="0" smtClean="0"/>
              <a:t>(attached in the slides hereafter) vide </a:t>
            </a:r>
            <a:r>
              <a:rPr lang="en-IN" sz="1800" u="sng" dirty="0" smtClean="0"/>
              <a:t>ECI Circular No. 23/2012/ERS (</a:t>
            </a:r>
            <a:r>
              <a:rPr lang="en-IN" sz="1800" u="sng" dirty="0" err="1" smtClean="0"/>
              <a:t>Vol</a:t>
            </a:r>
            <a:r>
              <a:rPr lang="en-IN" sz="1800" u="sng" dirty="0" smtClean="0"/>
              <a:t> III) dated 1-10-2012</a:t>
            </a:r>
            <a:r>
              <a:rPr lang="en-IN" sz="1800" dirty="0" smtClean="0"/>
              <a:t> with formats as follows:</a:t>
            </a:r>
          </a:p>
        </p:txBody>
      </p:sp>
      <p:sp>
        <p:nvSpPr>
          <p:cNvPr id="4" name="TextBox 3"/>
          <p:cNvSpPr txBox="1"/>
          <p:nvPr/>
        </p:nvSpPr>
        <p:spPr>
          <a:xfrm>
            <a:off x="1284668" y="2326341"/>
            <a:ext cx="9984346" cy="2246769"/>
          </a:xfrm>
          <a:prstGeom prst="rect">
            <a:avLst/>
          </a:prstGeom>
          <a:noFill/>
        </p:spPr>
        <p:txBody>
          <a:bodyPr wrap="square" numCol="2" rtlCol="0">
            <a:spAutoFit/>
          </a:bodyPr>
          <a:lstStyle/>
          <a:p>
            <a:r>
              <a:rPr lang="en-IN" sz="2000" dirty="0" smtClean="0"/>
              <a:t>Format 1- Gender Ratio</a:t>
            </a:r>
          </a:p>
          <a:p>
            <a:r>
              <a:rPr lang="en-IN" sz="2000" dirty="0" smtClean="0"/>
              <a:t>Format 2 – E P Ratio (MFT)</a:t>
            </a:r>
          </a:p>
          <a:p>
            <a:pPr marL="1076325" indent="-1076325"/>
            <a:r>
              <a:rPr lang="en-IN" sz="2000" dirty="0" smtClean="0"/>
              <a:t>Format 3 - Age Cohort wise Elector Information</a:t>
            </a:r>
          </a:p>
          <a:p>
            <a:pPr marL="1169988" indent="-1169988"/>
            <a:r>
              <a:rPr lang="en-IN" sz="2000" dirty="0" smtClean="0"/>
              <a:t>Format 4 – Information about Inclusion &amp; Deletions in the Current Roll over Previous Roll</a:t>
            </a:r>
          </a:p>
          <a:p>
            <a:r>
              <a:rPr lang="en-IN" sz="2000" dirty="0" smtClean="0"/>
              <a:t>Format 5 – Photo &amp; EPIC Coverage</a:t>
            </a:r>
          </a:p>
          <a:p>
            <a:r>
              <a:rPr lang="en-IN" sz="2000" dirty="0" smtClean="0"/>
              <a:t>Format 6 – PSL Details</a:t>
            </a:r>
          </a:p>
          <a:p>
            <a:r>
              <a:rPr lang="en-IN" sz="2000" dirty="0" smtClean="0"/>
              <a:t>Format 7 – Information about Service Voters</a:t>
            </a:r>
          </a:p>
          <a:p>
            <a:pPr marL="1169988" indent="-1169988"/>
            <a:r>
              <a:rPr lang="en-IN" sz="2000" dirty="0" smtClean="0"/>
              <a:t>Format 8 – Information about Migrated Electors</a:t>
            </a:r>
          </a:p>
          <a:p>
            <a:endParaRPr lang="en-IN" sz="2000" dirty="0"/>
          </a:p>
          <a:p>
            <a:endParaRPr lang="en-IN" sz="2000" dirty="0"/>
          </a:p>
        </p:txBody>
      </p:sp>
      <p:sp>
        <p:nvSpPr>
          <p:cNvPr id="5" name="Content Placeholder 2"/>
          <p:cNvSpPr txBox="1">
            <a:spLocks/>
          </p:cNvSpPr>
          <p:nvPr/>
        </p:nvSpPr>
        <p:spPr>
          <a:xfrm>
            <a:off x="1008529" y="4916452"/>
            <a:ext cx="10461812" cy="4717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a:lstStyle>
          <a:p>
            <a:pPr>
              <a:lnSpc>
                <a:spcPct val="100000"/>
              </a:lnSpc>
              <a:spcBef>
                <a:spcPts val="2400"/>
              </a:spcBef>
              <a:spcAft>
                <a:spcPts val="600"/>
              </a:spcAft>
              <a:buFont typeface="Wingdings" panose="05000000000000000000" pitchFamily="2" charset="2"/>
              <a:buChar char="Ø"/>
            </a:pPr>
            <a:r>
              <a:rPr lang="en-IN" sz="1400" dirty="0" smtClean="0"/>
              <a:t>EACH TRAINEE ERO/ AERO SHOULD DO </a:t>
            </a:r>
            <a:r>
              <a:rPr lang="en-IN" sz="1400" dirty="0" smtClean="0">
                <a:solidFill>
                  <a:schemeClr val="accent6">
                    <a:lumMod val="60000"/>
                    <a:lumOff val="40000"/>
                  </a:schemeClr>
                </a:solidFill>
              </a:rPr>
              <a:t>ACTUAL ANALYSIS </a:t>
            </a:r>
            <a:r>
              <a:rPr lang="en-IN" sz="1400" dirty="0" smtClean="0"/>
              <a:t>OF FORMATS 1 TO 8  FOR HIS AC </a:t>
            </a:r>
            <a:r>
              <a:rPr lang="en-IN" sz="1400" dirty="0" smtClean="0">
                <a:solidFill>
                  <a:schemeClr val="accent6">
                    <a:lumMod val="60000"/>
                    <a:lumOff val="40000"/>
                  </a:schemeClr>
                </a:solidFill>
              </a:rPr>
              <a:t>DURING THE TRAINING ITSELF</a:t>
            </a:r>
          </a:p>
          <a:p>
            <a:pPr>
              <a:lnSpc>
                <a:spcPct val="100000"/>
              </a:lnSpc>
              <a:spcBef>
                <a:spcPts val="2400"/>
              </a:spcBef>
              <a:spcAft>
                <a:spcPts val="600"/>
              </a:spcAft>
              <a:buFont typeface="Wingdings" panose="05000000000000000000" pitchFamily="2" charset="2"/>
              <a:buChar char="Ø"/>
            </a:pPr>
            <a:r>
              <a:rPr lang="en-IN" sz="1400" dirty="0" smtClean="0"/>
              <a:t>FOR THIS, EACH TRAINEE ERO/ AERO SHOULD </a:t>
            </a:r>
            <a:r>
              <a:rPr lang="en-IN" sz="1400" dirty="0" smtClean="0">
                <a:solidFill>
                  <a:schemeClr val="accent6">
                    <a:lumMod val="60000"/>
                    <a:lumOff val="40000"/>
                  </a:schemeClr>
                </a:solidFill>
              </a:rPr>
              <a:t>BRING FORMATS </a:t>
            </a:r>
            <a:r>
              <a:rPr lang="en-IN" sz="1400" dirty="0" smtClean="0"/>
              <a:t>1 TO 8 FOR THEIR ACs </a:t>
            </a:r>
            <a:r>
              <a:rPr lang="en-IN" sz="1400" dirty="0" smtClean="0">
                <a:solidFill>
                  <a:schemeClr val="accent6">
                    <a:lumMod val="60000"/>
                    <a:lumOff val="40000"/>
                  </a:schemeClr>
                </a:solidFill>
              </a:rPr>
              <a:t>FILLED IN ADVANCE, TO THE TRAINING</a:t>
            </a:r>
          </a:p>
          <a:p>
            <a:pPr>
              <a:lnSpc>
                <a:spcPct val="100000"/>
              </a:lnSpc>
              <a:spcBef>
                <a:spcPts val="2400"/>
              </a:spcBef>
              <a:spcAft>
                <a:spcPts val="600"/>
              </a:spcAft>
              <a:buFont typeface="Wingdings" panose="05000000000000000000" pitchFamily="2" charset="2"/>
              <a:buChar char="Ø"/>
            </a:pPr>
            <a:r>
              <a:rPr lang="en-IN" sz="1400" b="1" dirty="0" smtClean="0">
                <a:solidFill>
                  <a:schemeClr val="accent6">
                    <a:lumMod val="60000"/>
                    <a:lumOff val="40000"/>
                  </a:schemeClr>
                </a:solidFill>
              </a:rPr>
              <a:t>CEOs &amp; DEOs MUST ENSURE THIS</a:t>
            </a:r>
          </a:p>
          <a:p>
            <a:pPr>
              <a:lnSpc>
                <a:spcPct val="100000"/>
              </a:lnSpc>
              <a:spcBef>
                <a:spcPts val="2400"/>
              </a:spcBef>
              <a:spcAft>
                <a:spcPts val="600"/>
              </a:spcAft>
              <a:buFont typeface="Wingdings" panose="05000000000000000000" pitchFamily="2" charset="2"/>
              <a:buChar char="Ø"/>
            </a:pPr>
            <a:endParaRPr lang="en-IN" sz="1400" dirty="0" smtClean="0"/>
          </a:p>
          <a:p>
            <a:pPr>
              <a:lnSpc>
                <a:spcPct val="100000"/>
              </a:lnSpc>
              <a:spcBef>
                <a:spcPts val="2400"/>
              </a:spcBef>
              <a:spcAft>
                <a:spcPts val="600"/>
              </a:spcAft>
              <a:buFont typeface="Wingdings" panose="05000000000000000000" pitchFamily="2" charset="2"/>
              <a:buChar char="Ø"/>
            </a:pPr>
            <a:endParaRPr lang="en-IN" sz="1400" dirty="0"/>
          </a:p>
        </p:txBody>
      </p:sp>
    </p:spTree>
    <p:extLst>
      <p:ext uri="{BB962C8B-B14F-4D97-AF65-F5344CB8AC3E}">
        <p14:creationId xmlns:p14="http://schemas.microsoft.com/office/powerpoint/2010/main" val="275241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208" y="801521"/>
            <a:ext cx="4876800" cy="798489"/>
          </a:xfrm>
        </p:spPr>
        <p:txBody>
          <a:bodyPr/>
          <a:lstStyle/>
          <a:p>
            <a:pPr algn="ctr"/>
            <a:r>
              <a:rPr lang="en-IN" sz="3200" dirty="0" smtClean="0">
                <a:solidFill>
                  <a:schemeClr val="tx1"/>
                </a:solidFill>
              </a:rPr>
              <a:t>HEALTH </a:t>
            </a:r>
            <a:br>
              <a:rPr lang="en-IN" sz="3200" dirty="0" smtClean="0">
                <a:solidFill>
                  <a:schemeClr val="tx1"/>
                </a:solidFill>
              </a:rPr>
            </a:br>
            <a:r>
              <a:rPr lang="en-IN" sz="3200" dirty="0" smtClean="0">
                <a:solidFill>
                  <a:schemeClr val="tx1"/>
                </a:solidFill>
              </a:rPr>
              <a:t>ANALYSIS</a:t>
            </a:r>
            <a:endParaRPr lang="en-IN" sz="3200" dirty="0">
              <a:solidFill>
                <a:schemeClr val="tx1"/>
              </a:solidFill>
            </a:endParaRPr>
          </a:p>
        </p:txBody>
      </p:sp>
      <p:sp>
        <p:nvSpPr>
          <p:cNvPr id="3" name="Content Placeholder 2"/>
          <p:cNvSpPr>
            <a:spLocks noGrp="1"/>
          </p:cNvSpPr>
          <p:nvPr>
            <p:ph idx="1"/>
          </p:nvPr>
        </p:nvSpPr>
        <p:spPr/>
        <p:txBody>
          <a:bodyPr/>
          <a:lstStyle/>
          <a:p>
            <a:endParaRPr lang="en-IN"/>
          </a:p>
        </p:txBody>
      </p:sp>
      <p:sp>
        <p:nvSpPr>
          <p:cNvPr id="4" name="Text Placeholder 3"/>
          <p:cNvSpPr>
            <a:spLocks noGrp="1"/>
          </p:cNvSpPr>
          <p:nvPr>
            <p:ph type="body" sz="half" idx="2"/>
          </p:nvPr>
        </p:nvSpPr>
        <p:spPr>
          <a:xfrm>
            <a:off x="257007" y="2385811"/>
            <a:ext cx="3934497" cy="1043189"/>
          </a:xfrm>
        </p:spPr>
        <p:txBody>
          <a:bodyPr>
            <a:normAutofit/>
          </a:bodyPr>
          <a:lstStyle/>
          <a:p>
            <a:r>
              <a:rPr lang="en-IN" sz="1600" dirty="0" smtClean="0"/>
              <a:t>FORMAT 1 </a:t>
            </a:r>
          </a:p>
          <a:p>
            <a:r>
              <a:rPr lang="en-IN" sz="2800" dirty="0" smtClean="0"/>
              <a:t>Gender Ratio</a:t>
            </a:r>
            <a:endParaRPr lang="en-IN" sz="2800" dirty="0"/>
          </a:p>
        </p:txBody>
      </p:sp>
      <p:pic>
        <p:nvPicPr>
          <p:cNvPr id="7" name="Picture 6"/>
          <p:cNvPicPr/>
          <p:nvPr/>
        </p:nvPicPr>
        <p:blipFill rotWithShape="1">
          <a:blip r:embed="rId2"/>
          <a:srcRect l="4652" t="26896" r="45160" b="13990"/>
          <a:stretch/>
        </p:blipFill>
        <p:spPr bwMode="auto">
          <a:xfrm>
            <a:off x="2608729" y="53788"/>
            <a:ext cx="9533965" cy="6750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789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61" y="1600010"/>
            <a:ext cx="3985273" cy="1722549"/>
          </a:xfrm>
        </p:spPr>
        <p:txBody>
          <a:bodyPr/>
          <a:lstStyle/>
          <a:p>
            <a:r>
              <a:rPr lang="en-IN" sz="2200" dirty="0" smtClean="0">
                <a:solidFill>
                  <a:schemeClr val="tx1"/>
                </a:solidFill>
              </a:rPr>
              <a:t>FORMAT 2</a:t>
            </a:r>
            <a:r>
              <a:rPr lang="en-IN" dirty="0" smtClean="0">
                <a:solidFill>
                  <a:schemeClr val="tx1"/>
                </a:solidFill>
              </a:rPr>
              <a:t/>
            </a:r>
            <a:br>
              <a:rPr lang="en-IN" dirty="0" smtClean="0">
                <a:solidFill>
                  <a:schemeClr val="tx1"/>
                </a:solidFill>
              </a:rPr>
            </a:br>
            <a:r>
              <a:rPr lang="en-IN" sz="2800" dirty="0" smtClean="0">
                <a:solidFill>
                  <a:schemeClr val="tx1"/>
                </a:solidFill>
              </a:rPr>
              <a:t>E </a:t>
            </a:r>
            <a:r>
              <a:rPr lang="en-IN" sz="2800" dirty="0">
                <a:solidFill>
                  <a:schemeClr val="tx1"/>
                </a:solidFill>
              </a:rPr>
              <a:t>P </a:t>
            </a:r>
            <a:r>
              <a:rPr lang="en-IN" sz="2800" dirty="0" smtClean="0">
                <a:solidFill>
                  <a:schemeClr val="tx1"/>
                </a:solidFill>
              </a:rPr>
              <a:t>Ratio</a:t>
            </a:r>
            <a:br>
              <a:rPr lang="en-IN" sz="2800" dirty="0" smtClean="0">
                <a:solidFill>
                  <a:schemeClr val="tx1"/>
                </a:solidFill>
              </a:rPr>
            </a:br>
            <a:r>
              <a:rPr lang="en-IN" sz="2000" dirty="0" smtClean="0">
                <a:solidFill>
                  <a:schemeClr val="tx1"/>
                </a:solidFill>
              </a:rPr>
              <a:t>(</a:t>
            </a:r>
            <a:r>
              <a:rPr lang="en-IN" sz="2000" dirty="0">
                <a:solidFill>
                  <a:schemeClr val="tx1"/>
                </a:solidFill>
              </a:rPr>
              <a:t>MFT</a:t>
            </a:r>
            <a:r>
              <a:rPr lang="en-IN" sz="2000" dirty="0" smtClean="0">
                <a:solidFill>
                  <a:schemeClr val="tx1"/>
                </a:solidFill>
              </a:rPr>
              <a:t>)</a:t>
            </a:r>
            <a:endParaRPr lang="en-IN" sz="2800" dirty="0">
              <a:solidFill>
                <a:schemeClr val="tx1"/>
              </a:solidFill>
            </a:endParaRPr>
          </a:p>
        </p:txBody>
      </p:sp>
      <p:sp>
        <p:nvSpPr>
          <p:cNvPr id="6" name="Rectangle 5"/>
          <p:cNvSpPr/>
          <p:nvPr/>
        </p:nvSpPr>
        <p:spPr>
          <a:xfrm>
            <a:off x="5101753" y="3244334"/>
            <a:ext cx="1988493" cy="369332"/>
          </a:xfrm>
          <a:prstGeom prst="rect">
            <a:avLst/>
          </a:prstGeom>
        </p:spPr>
        <p:txBody>
          <a:bodyPr wrap="none">
            <a:spAutoFit/>
          </a:bodyPr>
          <a:lstStyle/>
          <a:p>
            <a:r>
              <a:rPr lang="en-IN" dirty="0"/>
              <a:t>HEALTH ANALYSIS</a:t>
            </a:r>
          </a:p>
        </p:txBody>
      </p:sp>
      <p:pic>
        <p:nvPicPr>
          <p:cNvPr id="9" name="Picture 8"/>
          <p:cNvPicPr/>
          <p:nvPr/>
        </p:nvPicPr>
        <p:blipFill rotWithShape="1">
          <a:blip r:embed="rId2"/>
          <a:srcRect l="4819" t="26307" r="48648" b="12216"/>
          <a:stretch/>
        </p:blipFill>
        <p:spPr bwMode="auto">
          <a:xfrm>
            <a:off x="2353236" y="40341"/>
            <a:ext cx="9776011" cy="6750424"/>
          </a:xfrm>
          <a:prstGeom prst="rect">
            <a:avLst/>
          </a:prstGeom>
          <a:ln>
            <a:noFill/>
          </a:ln>
          <a:extLst>
            <a:ext uri="{53640926-AAD7-44D8-BBD7-CCE9431645EC}">
              <a14:shadowObscured xmlns:a14="http://schemas.microsoft.com/office/drawing/2010/main"/>
            </a:ext>
          </a:extLst>
        </p:spPr>
      </p:pic>
      <p:sp>
        <p:nvSpPr>
          <p:cNvPr id="10" name="Title 1"/>
          <p:cNvSpPr txBox="1">
            <a:spLocks/>
          </p:cNvSpPr>
          <p:nvPr/>
        </p:nvSpPr>
        <p:spPr>
          <a:xfrm>
            <a:off x="-1128208" y="801521"/>
            <a:ext cx="4876800" cy="7984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baseline="0">
                <a:solidFill>
                  <a:schemeClr val="bg1"/>
                </a:solidFill>
                <a:latin typeface="+mj-lt"/>
                <a:ea typeface="+mj-ea"/>
                <a:cs typeface="+mj-cs"/>
              </a:defRPr>
            </a:lvl1pPr>
          </a:lstStyle>
          <a:p>
            <a:pPr algn="ctr"/>
            <a:r>
              <a:rPr lang="en-IN" sz="3200" dirty="0" smtClean="0">
                <a:solidFill>
                  <a:schemeClr val="tx1"/>
                </a:solidFill>
              </a:rPr>
              <a:t>HEALTH </a:t>
            </a:r>
            <a:br>
              <a:rPr lang="en-IN" sz="3200" dirty="0" smtClean="0">
                <a:solidFill>
                  <a:schemeClr val="tx1"/>
                </a:solidFill>
              </a:rPr>
            </a:br>
            <a:r>
              <a:rPr lang="en-IN" sz="3200" dirty="0" smtClean="0">
                <a:solidFill>
                  <a:schemeClr val="tx1"/>
                </a:solidFill>
              </a:rPr>
              <a:t>ANALYSIS</a:t>
            </a:r>
            <a:endParaRPr lang="en-IN" sz="3200" dirty="0">
              <a:solidFill>
                <a:schemeClr val="tx1"/>
              </a:solidFill>
            </a:endParaRPr>
          </a:p>
        </p:txBody>
      </p:sp>
    </p:spTree>
    <p:extLst>
      <p:ext uri="{BB962C8B-B14F-4D97-AF65-F5344CB8AC3E}">
        <p14:creationId xmlns:p14="http://schemas.microsoft.com/office/powerpoint/2010/main" val="156865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69" y="2045299"/>
            <a:ext cx="4374525" cy="1760220"/>
          </a:xfrm>
        </p:spPr>
        <p:txBody>
          <a:bodyPr/>
          <a:lstStyle/>
          <a:p>
            <a:r>
              <a:rPr lang="en-IN" sz="2200" dirty="0" smtClean="0">
                <a:solidFill>
                  <a:schemeClr val="tx1"/>
                </a:solidFill>
              </a:rPr>
              <a:t>FORMAT 3</a:t>
            </a:r>
            <a:r>
              <a:rPr lang="en-IN" dirty="0" smtClean="0">
                <a:solidFill>
                  <a:schemeClr val="tx1"/>
                </a:solidFill>
              </a:rPr>
              <a:t/>
            </a:r>
            <a:br>
              <a:rPr lang="en-IN" dirty="0" smtClean="0">
                <a:solidFill>
                  <a:schemeClr val="tx1"/>
                </a:solidFill>
              </a:rPr>
            </a:br>
            <a:r>
              <a:rPr lang="en-IN" sz="2800" dirty="0" smtClean="0">
                <a:solidFill>
                  <a:schemeClr val="tx1"/>
                </a:solidFill>
              </a:rPr>
              <a:t>Age-Cohort </a:t>
            </a:r>
            <a:br>
              <a:rPr lang="en-IN" sz="2800" dirty="0" smtClean="0">
                <a:solidFill>
                  <a:schemeClr val="tx1"/>
                </a:solidFill>
              </a:rPr>
            </a:br>
            <a:r>
              <a:rPr lang="en-IN" sz="2800" dirty="0" smtClean="0">
                <a:solidFill>
                  <a:schemeClr val="tx1"/>
                </a:solidFill>
              </a:rPr>
              <a:t>wise </a:t>
            </a:r>
            <a:br>
              <a:rPr lang="en-IN" sz="2800" dirty="0" smtClean="0">
                <a:solidFill>
                  <a:schemeClr val="tx1"/>
                </a:solidFill>
              </a:rPr>
            </a:br>
            <a:r>
              <a:rPr lang="en-IN" sz="2800" dirty="0" smtClean="0">
                <a:solidFill>
                  <a:schemeClr val="tx1"/>
                </a:solidFill>
              </a:rPr>
              <a:t>Elector </a:t>
            </a:r>
            <a:br>
              <a:rPr lang="en-IN" sz="2800" dirty="0" smtClean="0">
                <a:solidFill>
                  <a:schemeClr val="tx1"/>
                </a:solidFill>
              </a:rPr>
            </a:br>
            <a:r>
              <a:rPr lang="en-IN" sz="2800" dirty="0" smtClean="0">
                <a:solidFill>
                  <a:schemeClr val="tx1"/>
                </a:solidFill>
              </a:rPr>
              <a:t>Information</a:t>
            </a:r>
            <a:endParaRPr lang="en-IN" sz="4000" dirty="0">
              <a:solidFill>
                <a:schemeClr val="tx1"/>
              </a:solidFill>
            </a:endParaRPr>
          </a:p>
        </p:txBody>
      </p:sp>
      <p:sp>
        <p:nvSpPr>
          <p:cNvPr id="7" name="Title 1"/>
          <p:cNvSpPr txBox="1">
            <a:spLocks/>
          </p:cNvSpPr>
          <p:nvPr/>
        </p:nvSpPr>
        <p:spPr>
          <a:xfrm>
            <a:off x="-1128208" y="801521"/>
            <a:ext cx="4876800" cy="7984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baseline="0">
                <a:solidFill>
                  <a:schemeClr val="bg1"/>
                </a:solidFill>
                <a:latin typeface="+mj-lt"/>
                <a:ea typeface="+mj-ea"/>
                <a:cs typeface="+mj-cs"/>
              </a:defRPr>
            </a:lvl1pPr>
          </a:lstStyle>
          <a:p>
            <a:pPr algn="ctr"/>
            <a:r>
              <a:rPr lang="en-IN" sz="3200" smtClean="0">
                <a:solidFill>
                  <a:schemeClr val="tx1"/>
                </a:solidFill>
              </a:rPr>
              <a:t>HEALTH </a:t>
            </a:r>
            <a:br>
              <a:rPr lang="en-IN" sz="3200" smtClean="0">
                <a:solidFill>
                  <a:schemeClr val="tx1"/>
                </a:solidFill>
              </a:rPr>
            </a:br>
            <a:r>
              <a:rPr lang="en-IN" sz="3200" smtClean="0">
                <a:solidFill>
                  <a:schemeClr val="tx1"/>
                </a:solidFill>
              </a:rPr>
              <a:t>ANALYSIS</a:t>
            </a:r>
            <a:endParaRPr lang="en-IN" sz="3200" dirty="0">
              <a:solidFill>
                <a:schemeClr val="tx1"/>
              </a:solidFill>
            </a:endParaRPr>
          </a:p>
        </p:txBody>
      </p:sp>
      <p:pic>
        <p:nvPicPr>
          <p:cNvPr id="8" name="Picture 7"/>
          <p:cNvPicPr/>
          <p:nvPr/>
        </p:nvPicPr>
        <p:blipFill rotWithShape="1">
          <a:blip r:embed="rId2"/>
          <a:srcRect l="5983" t="26896" r="50974" b="12512"/>
          <a:stretch/>
        </p:blipFill>
        <p:spPr bwMode="auto">
          <a:xfrm>
            <a:off x="3307976" y="26895"/>
            <a:ext cx="8848165" cy="3939988"/>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6814" t="27192" r="44493" b="16354"/>
          <a:stretch/>
        </p:blipFill>
        <p:spPr bwMode="auto">
          <a:xfrm>
            <a:off x="3307976" y="3966884"/>
            <a:ext cx="8848165" cy="28373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868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25340" y="2176850"/>
            <a:ext cx="4370229" cy="2504298"/>
          </a:xfrm>
        </p:spPr>
        <p:txBody>
          <a:bodyPr>
            <a:normAutofit/>
          </a:bodyPr>
          <a:lstStyle/>
          <a:p>
            <a:r>
              <a:rPr lang="en-IN" sz="2200" dirty="0" smtClean="0"/>
              <a:t>FORMAT 4</a:t>
            </a:r>
          </a:p>
          <a:p>
            <a:r>
              <a:rPr lang="en-IN" sz="2000" dirty="0"/>
              <a:t>Information </a:t>
            </a:r>
            <a:r>
              <a:rPr lang="en-IN" sz="2000" dirty="0" smtClean="0"/>
              <a:t>about </a:t>
            </a:r>
          </a:p>
          <a:p>
            <a:r>
              <a:rPr lang="en-IN" sz="2000" dirty="0" smtClean="0"/>
              <a:t>Inclusion </a:t>
            </a:r>
            <a:r>
              <a:rPr lang="en-IN" sz="2000" dirty="0"/>
              <a:t>&amp; Deletions </a:t>
            </a:r>
            <a:endParaRPr lang="en-IN" sz="2000" dirty="0" smtClean="0"/>
          </a:p>
          <a:p>
            <a:r>
              <a:rPr lang="en-IN" sz="2000" dirty="0" smtClean="0"/>
              <a:t>in </a:t>
            </a:r>
            <a:r>
              <a:rPr lang="en-IN" sz="2000" dirty="0"/>
              <a:t>the Current Roll </a:t>
            </a:r>
            <a:endParaRPr lang="en-IN" sz="2000" dirty="0" smtClean="0"/>
          </a:p>
          <a:p>
            <a:r>
              <a:rPr lang="en-IN" sz="2000" dirty="0" smtClean="0"/>
              <a:t>over </a:t>
            </a:r>
            <a:r>
              <a:rPr lang="en-IN" sz="2000" dirty="0"/>
              <a:t>Previous Roll</a:t>
            </a:r>
          </a:p>
        </p:txBody>
      </p:sp>
      <p:pic>
        <p:nvPicPr>
          <p:cNvPr id="6" name="Picture 5"/>
          <p:cNvPicPr/>
          <p:nvPr/>
        </p:nvPicPr>
        <p:blipFill rotWithShape="1">
          <a:blip r:embed="rId2"/>
          <a:srcRect l="4487" t="26306" r="26878" b="14285"/>
          <a:stretch/>
        </p:blipFill>
        <p:spPr bwMode="auto">
          <a:xfrm>
            <a:off x="3146612" y="67236"/>
            <a:ext cx="8982635" cy="6736976"/>
          </a:xfrm>
          <a:prstGeom prst="rect">
            <a:avLst/>
          </a:prstGeom>
          <a:ln>
            <a:noFill/>
          </a:ln>
          <a:extLst>
            <a:ext uri="{53640926-AAD7-44D8-BBD7-CCE9431645EC}">
              <a14:shadowObscured xmlns:a14="http://schemas.microsoft.com/office/drawing/2010/main"/>
            </a:ext>
          </a:extLst>
        </p:spPr>
      </p:pic>
      <p:sp>
        <p:nvSpPr>
          <p:cNvPr id="7" name="Title 1"/>
          <p:cNvSpPr txBox="1">
            <a:spLocks/>
          </p:cNvSpPr>
          <p:nvPr/>
        </p:nvSpPr>
        <p:spPr>
          <a:xfrm>
            <a:off x="-1128208" y="801521"/>
            <a:ext cx="4876800" cy="7984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baseline="0">
                <a:solidFill>
                  <a:schemeClr val="bg1"/>
                </a:solidFill>
                <a:latin typeface="+mj-lt"/>
                <a:ea typeface="+mj-ea"/>
                <a:cs typeface="+mj-cs"/>
              </a:defRPr>
            </a:lvl1pPr>
          </a:lstStyle>
          <a:p>
            <a:pPr algn="ctr"/>
            <a:r>
              <a:rPr lang="en-IN" sz="3200" smtClean="0">
                <a:solidFill>
                  <a:schemeClr val="tx1"/>
                </a:solidFill>
              </a:rPr>
              <a:t>HEALTH </a:t>
            </a:r>
            <a:br>
              <a:rPr lang="en-IN" sz="3200" smtClean="0">
                <a:solidFill>
                  <a:schemeClr val="tx1"/>
                </a:solidFill>
              </a:rPr>
            </a:br>
            <a:r>
              <a:rPr lang="en-IN" sz="3200" smtClean="0">
                <a:solidFill>
                  <a:schemeClr val="tx1"/>
                </a:solidFill>
              </a:rPr>
              <a:t>ANALYSIS</a:t>
            </a:r>
            <a:endParaRPr lang="en-IN" sz="3200" dirty="0">
              <a:solidFill>
                <a:schemeClr val="tx1"/>
              </a:solidFill>
            </a:endParaRPr>
          </a:p>
        </p:txBody>
      </p:sp>
    </p:spTree>
    <p:extLst>
      <p:ext uri="{BB962C8B-B14F-4D97-AF65-F5344CB8AC3E}">
        <p14:creationId xmlns:p14="http://schemas.microsoft.com/office/powerpoint/2010/main" val="164627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pic>
        <p:nvPicPr>
          <p:cNvPr id="5" name="Picture 4"/>
          <p:cNvPicPr/>
          <p:nvPr/>
        </p:nvPicPr>
        <p:blipFill rotWithShape="1">
          <a:blip r:embed="rId2"/>
          <a:srcRect l="9472" t="28079" r="10259" b="12808"/>
          <a:stretch/>
        </p:blipFill>
        <p:spPr bwMode="auto">
          <a:xfrm>
            <a:off x="2501155" y="-1"/>
            <a:ext cx="4659500" cy="3213847"/>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9306" t="30148" r="9262" b="15764"/>
          <a:stretch/>
        </p:blipFill>
        <p:spPr bwMode="auto">
          <a:xfrm>
            <a:off x="2501155" y="3239604"/>
            <a:ext cx="4659500" cy="3644154"/>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9307" t="30445" r="19398" b="12807"/>
          <a:stretch/>
        </p:blipFill>
        <p:spPr bwMode="auto">
          <a:xfrm>
            <a:off x="7186410" y="0"/>
            <a:ext cx="4979832" cy="3213846"/>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9473" t="37833" r="19399" b="13103"/>
          <a:stretch/>
        </p:blipFill>
        <p:spPr bwMode="auto">
          <a:xfrm>
            <a:off x="7186410" y="3252483"/>
            <a:ext cx="4979832" cy="3618396"/>
          </a:xfrm>
          <a:prstGeom prst="rect">
            <a:avLst/>
          </a:prstGeom>
          <a:ln>
            <a:noFill/>
          </a:ln>
          <a:extLst>
            <a:ext uri="{53640926-AAD7-44D8-BBD7-CCE9431645EC}">
              <a14:shadowObscured xmlns:a14="http://schemas.microsoft.com/office/drawing/2010/main"/>
            </a:ext>
          </a:extLst>
        </p:spPr>
      </p:pic>
      <p:sp>
        <p:nvSpPr>
          <p:cNvPr id="9" name="Text Placeholder 3"/>
          <p:cNvSpPr txBox="1">
            <a:spLocks/>
          </p:cNvSpPr>
          <p:nvPr/>
        </p:nvSpPr>
        <p:spPr>
          <a:xfrm>
            <a:off x="356822" y="2531436"/>
            <a:ext cx="4288665" cy="17444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SzPct val="90000"/>
              <a:buFont typeface="Arial"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90000"/>
              <a:buFont typeface="Arial"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90000"/>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800"/>
              </a:spcBef>
              <a:buSzPct val="90000"/>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9pPr>
          </a:lstStyle>
          <a:p>
            <a:r>
              <a:rPr lang="en-IN" sz="1600" dirty="0" smtClean="0"/>
              <a:t>FORMAT 5 </a:t>
            </a:r>
          </a:p>
          <a:p>
            <a:r>
              <a:rPr lang="en-IN" sz="2400" dirty="0" smtClean="0"/>
              <a:t>Photo </a:t>
            </a:r>
          </a:p>
          <a:p>
            <a:r>
              <a:rPr lang="en-IN" sz="2400" dirty="0" smtClean="0"/>
              <a:t>&amp; EPIC </a:t>
            </a:r>
          </a:p>
          <a:p>
            <a:r>
              <a:rPr lang="en-IN" sz="2400" dirty="0" smtClean="0"/>
              <a:t>Coverage</a:t>
            </a:r>
            <a:endParaRPr lang="en-IN" sz="2400" dirty="0"/>
          </a:p>
        </p:txBody>
      </p:sp>
      <p:sp>
        <p:nvSpPr>
          <p:cNvPr id="10" name="Title 1"/>
          <p:cNvSpPr txBox="1">
            <a:spLocks/>
          </p:cNvSpPr>
          <p:nvPr/>
        </p:nvSpPr>
        <p:spPr>
          <a:xfrm>
            <a:off x="-1128208" y="688642"/>
            <a:ext cx="4876800" cy="7984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baseline="0">
                <a:solidFill>
                  <a:schemeClr val="bg1"/>
                </a:solidFill>
                <a:latin typeface="+mj-lt"/>
                <a:ea typeface="+mj-ea"/>
                <a:cs typeface="+mj-cs"/>
              </a:defRPr>
            </a:lvl1pPr>
          </a:lstStyle>
          <a:p>
            <a:pPr algn="ctr"/>
            <a:r>
              <a:rPr lang="en-IN" sz="3200" dirty="0" smtClean="0">
                <a:solidFill>
                  <a:schemeClr val="tx1"/>
                </a:solidFill>
              </a:rPr>
              <a:t>HEALTH </a:t>
            </a:r>
            <a:br>
              <a:rPr lang="en-IN" sz="3200" dirty="0" smtClean="0">
                <a:solidFill>
                  <a:schemeClr val="tx1"/>
                </a:solidFill>
              </a:rPr>
            </a:br>
            <a:r>
              <a:rPr lang="en-IN" sz="3200" dirty="0" smtClean="0">
                <a:solidFill>
                  <a:schemeClr val="tx1"/>
                </a:solidFill>
              </a:rPr>
              <a:t>ANALYSIS</a:t>
            </a:r>
            <a:endParaRPr lang="en-IN" sz="3200" dirty="0">
              <a:solidFill>
                <a:schemeClr val="tx1"/>
              </a:solidFill>
            </a:endParaRPr>
          </a:p>
        </p:txBody>
      </p:sp>
    </p:spTree>
    <p:extLst>
      <p:ext uri="{BB962C8B-B14F-4D97-AF65-F5344CB8AC3E}">
        <p14:creationId xmlns:p14="http://schemas.microsoft.com/office/powerpoint/2010/main" val="413659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399245" y="2776041"/>
            <a:ext cx="4185634" cy="17186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SzPct val="90000"/>
              <a:buFont typeface="Arial"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90000"/>
              <a:buFont typeface="Arial"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90000"/>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800"/>
              </a:spcBef>
              <a:buSzPct val="90000"/>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9pPr>
          </a:lstStyle>
          <a:p>
            <a:r>
              <a:rPr lang="en-IN" sz="2000" dirty="0" smtClean="0"/>
              <a:t>FORMAT 6</a:t>
            </a:r>
          </a:p>
          <a:p>
            <a:r>
              <a:rPr lang="en-IN" sz="3600" dirty="0"/>
              <a:t>PSL </a:t>
            </a:r>
            <a:endParaRPr lang="en-IN" sz="3600" dirty="0" smtClean="0"/>
          </a:p>
          <a:p>
            <a:r>
              <a:rPr lang="en-IN" sz="3600" dirty="0" smtClean="0"/>
              <a:t>Details</a:t>
            </a:r>
            <a:endParaRPr lang="en-IN" sz="3600" dirty="0"/>
          </a:p>
        </p:txBody>
      </p:sp>
      <p:pic>
        <p:nvPicPr>
          <p:cNvPr id="8" name="Picture 7"/>
          <p:cNvPicPr/>
          <p:nvPr/>
        </p:nvPicPr>
        <p:blipFill rotWithShape="1">
          <a:blip r:embed="rId2"/>
          <a:srcRect l="6315" t="26601" r="32528" b="17833"/>
          <a:stretch/>
        </p:blipFill>
        <p:spPr bwMode="auto">
          <a:xfrm>
            <a:off x="2420470" y="40341"/>
            <a:ext cx="9708777" cy="6736976"/>
          </a:xfrm>
          <a:prstGeom prst="rect">
            <a:avLst/>
          </a:prstGeom>
          <a:ln>
            <a:noFill/>
          </a:ln>
          <a:extLst>
            <a:ext uri="{53640926-AAD7-44D8-BBD7-CCE9431645EC}">
              <a14:shadowObscured xmlns:a14="http://schemas.microsoft.com/office/drawing/2010/main"/>
            </a:ext>
          </a:extLst>
        </p:spPr>
      </p:pic>
      <p:sp>
        <p:nvSpPr>
          <p:cNvPr id="7" name="Title 1"/>
          <p:cNvSpPr>
            <a:spLocks noGrp="1"/>
          </p:cNvSpPr>
          <p:nvPr>
            <p:ph type="title"/>
          </p:nvPr>
        </p:nvSpPr>
        <p:spPr>
          <a:xfrm>
            <a:off x="-1128208" y="801521"/>
            <a:ext cx="4876800" cy="798489"/>
          </a:xfrm>
        </p:spPr>
        <p:txBody>
          <a:bodyPr/>
          <a:lstStyle/>
          <a:p>
            <a:pPr algn="ctr"/>
            <a:r>
              <a:rPr lang="en-IN" sz="3200" dirty="0" smtClean="0">
                <a:solidFill>
                  <a:schemeClr val="tx1"/>
                </a:solidFill>
              </a:rPr>
              <a:t>HEALTH </a:t>
            </a:r>
            <a:br>
              <a:rPr lang="en-IN" sz="3200" dirty="0" smtClean="0">
                <a:solidFill>
                  <a:schemeClr val="tx1"/>
                </a:solidFill>
              </a:rPr>
            </a:br>
            <a:r>
              <a:rPr lang="en-IN" sz="3200" dirty="0" smtClean="0">
                <a:solidFill>
                  <a:schemeClr val="tx1"/>
                </a:solidFill>
              </a:rPr>
              <a:t>ANALYSIS</a:t>
            </a:r>
            <a:endParaRPr lang="en-IN" sz="3200" dirty="0">
              <a:solidFill>
                <a:schemeClr val="tx1"/>
              </a:solidFill>
            </a:endParaRPr>
          </a:p>
        </p:txBody>
      </p:sp>
    </p:spTree>
    <p:extLst>
      <p:ext uri="{BB962C8B-B14F-4D97-AF65-F5344CB8AC3E}">
        <p14:creationId xmlns:p14="http://schemas.microsoft.com/office/powerpoint/2010/main" val="201934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450761" y="2776041"/>
            <a:ext cx="4134118" cy="175732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200"/>
              </a:spcBef>
              <a:buSzPct val="90000"/>
              <a:buFont typeface="Arial"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90000"/>
              <a:buFont typeface="Arial"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90000"/>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800"/>
              </a:spcBef>
              <a:buSzPct val="90000"/>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9pPr>
          </a:lstStyle>
          <a:p>
            <a:r>
              <a:rPr lang="en-IN" sz="2400" dirty="0" smtClean="0"/>
              <a:t>FORMAT 7</a:t>
            </a:r>
          </a:p>
          <a:p>
            <a:r>
              <a:rPr lang="en-IN" sz="2600" dirty="0"/>
              <a:t>Information </a:t>
            </a:r>
            <a:endParaRPr lang="en-IN" sz="2600" dirty="0" smtClean="0"/>
          </a:p>
          <a:p>
            <a:r>
              <a:rPr lang="en-IN" sz="2600" dirty="0" smtClean="0"/>
              <a:t>about </a:t>
            </a:r>
          </a:p>
          <a:p>
            <a:r>
              <a:rPr lang="en-IN" sz="2600" dirty="0" smtClean="0"/>
              <a:t>Service </a:t>
            </a:r>
            <a:r>
              <a:rPr lang="en-IN" sz="2600" dirty="0"/>
              <a:t>Voters</a:t>
            </a:r>
          </a:p>
        </p:txBody>
      </p:sp>
      <p:pic>
        <p:nvPicPr>
          <p:cNvPr id="8" name="Picture 7"/>
          <p:cNvPicPr/>
          <p:nvPr/>
        </p:nvPicPr>
        <p:blipFill rotWithShape="1">
          <a:blip r:embed="rId2"/>
          <a:srcRect l="5983" t="26700" r="31365" b="14187"/>
          <a:stretch/>
        </p:blipFill>
        <p:spPr bwMode="auto">
          <a:xfrm>
            <a:off x="2541495" y="40342"/>
            <a:ext cx="9601200" cy="6750423"/>
          </a:xfrm>
          <a:prstGeom prst="rect">
            <a:avLst/>
          </a:prstGeom>
          <a:ln>
            <a:noFill/>
          </a:ln>
          <a:extLst>
            <a:ext uri="{53640926-AAD7-44D8-BBD7-CCE9431645EC}">
              <a14:shadowObscured xmlns:a14="http://schemas.microsoft.com/office/drawing/2010/main"/>
            </a:ext>
          </a:extLst>
        </p:spPr>
      </p:pic>
      <p:sp>
        <p:nvSpPr>
          <p:cNvPr id="7" name="Title 1"/>
          <p:cNvSpPr>
            <a:spLocks noGrp="1"/>
          </p:cNvSpPr>
          <p:nvPr>
            <p:ph type="title"/>
          </p:nvPr>
        </p:nvSpPr>
        <p:spPr>
          <a:xfrm>
            <a:off x="-1128208" y="801521"/>
            <a:ext cx="4876800" cy="798489"/>
          </a:xfrm>
        </p:spPr>
        <p:txBody>
          <a:bodyPr/>
          <a:lstStyle/>
          <a:p>
            <a:pPr algn="ctr"/>
            <a:r>
              <a:rPr lang="en-IN" sz="3200" dirty="0" smtClean="0">
                <a:solidFill>
                  <a:schemeClr val="tx1"/>
                </a:solidFill>
              </a:rPr>
              <a:t>HEALTH </a:t>
            </a:r>
            <a:br>
              <a:rPr lang="en-IN" sz="3200" dirty="0" smtClean="0">
                <a:solidFill>
                  <a:schemeClr val="tx1"/>
                </a:solidFill>
              </a:rPr>
            </a:br>
            <a:r>
              <a:rPr lang="en-IN" sz="3200" dirty="0" smtClean="0">
                <a:solidFill>
                  <a:schemeClr val="tx1"/>
                </a:solidFill>
              </a:rPr>
              <a:t>ANALYSIS</a:t>
            </a:r>
            <a:endParaRPr lang="en-IN" sz="3200" dirty="0">
              <a:solidFill>
                <a:schemeClr val="tx1"/>
              </a:solidFill>
            </a:endParaRPr>
          </a:p>
        </p:txBody>
      </p:sp>
    </p:spTree>
    <p:extLst>
      <p:ext uri="{BB962C8B-B14F-4D97-AF65-F5344CB8AC3E}">
        <p14:creationId xmlns:p14="http://schemas.microsoft.com/office/powerpoint/2010/main" val="20033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2404110"/>
            <a:ext cx="3657600" cy="1108871"/>
          </a:xfrm>
        </p:spPr>
        <p:txBody>
          <a:bodyPr/>
          <a:lstStyle/>
          <a:p>
            <a:r>
              <a:rPr lang="en-IN" sz="3200" b="1" dirty="0" smtClean="0">
                <a:solidFill>
                  <a:schemeClr val="tx1"/>
                </a:solidFill>
              </a:rPr>
              <a:t>In this PPT, </a:t>
            </a:r>
            <a:br>
              <a:rPr lang="en-IN" sz="3200" b="1" dirty="0" smtClean="0">
                <a:solidFill>
                  <a:schemeClr val="tx1"/>
                </a:solidFill>
              </a:rPr>
            </a:br>
            <a:r>
              <a:rPr lang="en-IN" sz="3200" b="1" dirty="0" smtClean="0">
                <a:solidFill>
                  <a:schemeClr val="tx1"/>
                </a:solidFill>
              </a:rPr>
              <a:t>we will discuss</a:t>
            </a:r>
            <a:endParaRPr lang="en-IN" sz="3200" b="1" dirty="0">
              <a:solidFill>
                <a:schemeClr val="tx1"/>
              </a:solidFill>
            </a:endParaRPr>
          </a:p>
        </p:txBody>
      </p:sp>
      <p:sp>
        <p:nvSpPr>
          <p:cNvPr id="3" name="Content Placeholder 2"/>
          <p:cNvSpPr>
            <a:spLocks noGrp="1"/>
          </p:cNvSpPr>
          <p:nvPr>
            <p:ph idx="1"/>
          </p:nvPr>
        </p:nvSpPr>
        <p:spPr>
          <a:xfrm>
            <a:off x="3333750" y="0"/>
            <a:ext cx="8858250" cy="7025995"/>
          </a:xfrm>
        </p:spPr>
        <p:txBody>
          <a:bodyPr numCol="1">
            <a:noAutofit/>
          </a:bodyPr>
          <a:lstStyle/>
          <a:p>
            <a:pPr marL="0" indent="0">
              <a:buNone/>
            </a:pPr>
            <a:endParaRPr lang="en-IN" sz="900" b="1" dirty="0" smtClean="0"/>
          </a:p>
          <a:p>
            <a:pPr lvl="1"/>
            <a:r>
              <a:rPr lang="en-IN" sz="2400" b="1" dirty="0" smtClean="0"/>
              <a:t>Motivation</a:t>
            </a:r>
            <a:endParaRPr lang="en-IN" sz="2400" b="1" dirty="0"/>
          </a:p>
          <a:p>
            <a:pPr lvl="1"/>
            <a:r>
              <a:rPr lang="en-IN" sz="2400" b="1" dirty="0"/>
              <a:t>The Importance of Electoral Roll and its Accuracy</a:t>
            </a:r>
          </a:p>
          <a:p>
            <a:pPr lvl="1"/>
            <a:r>
              <a:rPr lang="en-IN" sz="2400" b="1" dirty="0"/>
              <a:t>The Importance of </a:t>
            </a:r>
            <a:r>
              <a:rPr lang="en-IN" sz="2400" b="1" dirty="0" smtClean="0"/>
              <a:t>Summary Revision as an Opportunity for Improving the Quality &amp; Accuracy of Rolls</a:t>
            </a:r>
          </a:p>
          <a:p>
            <a:pPr lvl="1"/>
            <a:r>
              <a:rPr lang="en-IN" sz="2400" b="1" dirty="0" smtClean="0"/>
              <a:t>The Importance of EROs &amp; AEROs </a:t>
            </a:r>
            <a:endParaRPr lang="en-IN" sz="2400" b="1" dirty="0"/>
          </a:p>
          <a:p>
            <a:pPr lvl="1"/>
            <a:r>
              <a:rPr lang="en-IN" sz="2400" b="1" dirty="0" smtClean="0"/>
              <a:t>Importance of Procedural and Legal Discipline </a:t>
            </a:r>
          </a:p>
          <a:p>
            <a:pPr lvl="1"/>
            <a:r>
              <a:rPr lang="en-IN" sz="2400" b="1" dirty="0"/>
              <a:t>Health Analysis of </a:t>
            </a:r>
            <a:r>
              <a:rPr lang="en-IN" sz="2400" b="1" dirty="0" smtClean="0"/>
              <a:t>E-Roll</a:t>
            </a:r>
          </a:p>
          <a:p>
            <a:pPr lvl="1"/>
            <a:r>
              <a:rPr lang="en-IN" sz="2400" b="1" dirty="0" smtClean="0"/>
              <a:t>De-Duplication</a:t>
            </a:r>
          </a:p>
          <a:p>
            <a:pPr lvl="1"/>
            <a:r>
              <a:rPr lang="en-IN" sz="2400" b="1" dirty="0" smtClean="0"/>
              <a:t>Error/Problem Identification </a:t>
            </a:r>
          </a:p>
          <a:p>
            <a:pPr lvl="1"/>
            <a:r>
              <a:rPr lang="en-IN" sz="2400" b="1" dirty="0" smtClean="0"/>
              <a:t>Formulating Points of Strategy &amp; Plan of Action</a:t>
            </a:r>
          </a:p>
          <a:p>
            <a:pPr lvl="1"/>
            <a:r>
              <a:rPr lang="en-IN" sz="2400" b="1" dirty="0" smtClean="0"/>
              <a:t>How to Train the BLOs </a:t>
            </a:r>
          </a:p>
          <a:p>
            <a:pPr lvl="1"/>
            <a:r>
              <a:rPr lang="en-IN" sz="2400" b="1" dirty="0" smtClean="0"/>
              <a:t>Case Studies, FAQs</a:t>
            </a:r>
          </a:p>
          <a:p>
            <a:pPr lvl="1"/>
            <a:r>
              <a:rPr lang="en-IN" sz="2400" b="1" dirty="0" smtClean="0"/>
              <a:t>End of Training Evaluation </a:t>
            </a:r>
          </a:p>
        </p:txBody>
      </p:sp>
    </p:spTree>
    <p:extLst>
      <p:ext uri="{BB962C8B-B14F-4D97-AF65-F5344CB8AC3E}">
        <p14:creationId xmlns:p14="http://schemas.microsoft.com/office/powerpoint/2010/main" val="339125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399245" y="2170926"/>
            <a:ext cx="4185634" cy="17573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SzPct val="90000"/>
              <a:buFont typeface="Arial"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90000"/>
              <a:buFont typeface="Arial"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90000"/>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800"/>
              </a:spcBef>
              <a:buSzPct val="90000"/>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000" kern="1200">
                <a:solidFill>
                  <a:schemeClr val="tx1"/>
                </a:solidFill>
                <a:latin typeface="+mn-lt"/>
                <a:ea typeface="+mn-ea"/>
                <a:cs typeface="+mn-cs"/>
              </a:defRPr>
            </a:lvl9pPr>
          </a:lstStyle>
          <a:p>
            <a:r>
              <a:rPr lang="en-IN" sz="1200" dirty="0" smtClean="0"/>
              <a:t>FORMAT 8</a:t>
            </a:r>
          </a:p>
          <a:p>
            <a:r>
              <a:rPr lang="en-IN" sz="2400" dirty="0"/>
              <a:t>Information </a:t>
            </a:r>
            <a:endParaRPr lang="en-IN" sz="2400" dirty="0" smtClean="0"/>
          </a:p>
          <a:p>
            <a:r>
              <a:rPr lang="en-IN" sz="2400" dirty="0" smtClean="0"/>
              <a:t>about </a:t>
            </a:r>
          </a:p>
          <a:p>
            <a:r>
              <a:rPr lang="en-IN" sz="2400" dirty="0" smtClean="0"/>
              <a:t>Migrated </a:t>
            </a:r>
          </a:p>
          <a:p>
            <a:r>
              <a:rPr lang="en-IN" sz="2400" dirty="0" smtClean="0"/>
              <a:t>Electors</a:t>
            </a:r>
            <a:endParaRPr lang="en-IN" sz="2400" dirty="0"/>
          </a:p>
        </p:txBody>
      </p:sp>
      <p:pic>
        <p:nvPicPr>
          <p:cNvPr id="8" name="Picture 7"/>
          <p:cNvPicPr/>
          <p:nvPr/>
        </p:nvPicPr>
        <p:blipFill rotWithShape="1">
          <a:blip r:embed="rId2"/>
          <a:srcRect l="4986" t="26601" r="41834" b="13399"/>
          <a:stretch/>
        </p:blipFill>
        <p:spPr bwMode="auto">
          <a:xfrm>
            <a:off x="2363336" y="68939"/>
            <a:ext cx="9802906" cy="6750424"/>
          </a:xfrm>
          <a:prstGeom prst="rect">
            <a:avLst/>
          </a:prstGeom>
          <a:ln>
            <a:noFill/>
          </a:ln>
          <a:extLst>
            <a:ext uri="{53640926-AAD7-44D8-BBD7-CCE9431645EC}">
              <a14:shadowObscured xmlns:a14="http://schemas.microsoft.com/office/drawing/2010/main"/>
            </a:ext>
          </a:extLst>
        </p:spPr>
      </p:pic>
      <p:sp>
        <p:nvSpPr>
          <p:cNvPr id="7" name="Title 1"/>
          <p:cNvSpPr>
            <a:spLocks noGrp="1"/>
          </p:cNvSpPr>
          <p:nvPr>
            <p:ph type="title"/>
          </p:nvPr>
        </p:nvSpPr>
        <p:spPr>
          <a:xfrm>
            <a:off x="-1128208" y="801521"/>
            <a:ext cx="4876800" cy="798489"/>
          </a:xfrm>
        </p:spPr>
        <p:txBody>
          <a:bodyPr/>
          <a:lstStyle/>
          <a:p>
            <a:pPr algn="ctr"/>
            <a:r>
              <a:rPr lang="en-IN" sz="3200" dirty="0" smtClean="0">
                <a:solidFill>
                  <a:schemeClr val="tx1"/>
                </a:solidFill>
              </a:rPr>
              <a:t>HEALTH </a:t>
            </a:r>
            <a:br>
              <a:rPr lang="en-IN" sz="3200" dirty="0" smtClean="0">
                <a:solidFill>
                  <a:schemeClr val="tx1"/>
                </a:solidFill>
              </a:rPr>
            </a:br>
            <a:r>
              <a:rPr lang="en-IN" sz="3200" dirty="0" smtClean="0">
                <a:solidFill>
                  <a:schemeClr val="tx1"/>
                </a:solidFill>
              </a:rPr>
              <a:t>ANALYSIS</a:t>
            </a:r>
            <a:endParaRPr lang="en-IN" sz="3200" dirty="0">
              <a:solidFill>
                <a:schemeClr val="tx1"/>
              </a:solidFill>
            </a:endParaRPr>
          </a:p>
        </p:txBody>
      </p:sp>
    </p:spTree>
    <p:extLst>
      <p:ext uri="{BB962C8B-B14F-4D97-AF65-F5344CB8AC3E}">
        <p14:creationId xmlns:p14="http://schemas.microsoft.com/office/powerpoint/2010/main" val="234188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881666"/>
          </a:xfrm>
        </p:spPr>
        <p:txBody>
          <a:bodyPr/>
          <a:lstStyle/>
          <a:p>
            <a:pPr algn="ctr"/>
            <a:r>
              <a:rPr lang="en-IN" sz="4800" dirty="0">
                <a:solidFill>
                  <a:schemeClr val="accent6">
                    <a:lumMod val="60000"/>
                    <a:lumOff val="40000"/>
                  </a:schemeClr>
                </a:solidFill>
              </a:rPr>
              <a:t>HEALTH </a:t>
            </a:r>
            <a:r>
              <a:rPr lang="en-IN" sz="4800" dirty="0" smtClean="0">
                <a:solidFill>
                  <a:schemeClr val="accent6">
                    <a:lumMod val="60000"/>
                    <a:lumOff val="40000"/>
                  </a:schemeClr>
                </a:solidFill>
              </a:rPr>
              <a:t>ANALYSIS </a:t>
            </a:r>
            <a:r>
              <a:rPr lang="en-IN" sz="3200" dirty="0" smtClean="0">
                <a:solidFill>
                  <a:schemeClr val="accent6">
                    <a:lumMod val="60000"/>
                    <a:lumOff val="40000"/>
                  </a:schemeClr>
                </a:solidFill>
              </a:rPr>
              <a:t>of Rolls</a:t>
            </a:r>
            <a:r>
              <a:rPr lang="en-IN" sz="4800" dirty="0" smtClean="0">
                <a:solidFill>
                  <a:schemeClr val="accent6">
                    <a:lumMod val="60000"/>
                    <a:lumOff val="40000"/>
                  </a:schemeClr>
                </a:solidFill>
              </a:rPr>
              <a:t> </a:t>
            </a:r>
            <a:endParaRPr lang="en-IN" sz="4800" dirty="0">
              <a:solidFill>
                <a:schemeClr val="accent6">
                  <a:lumMod val="60000"/>
                  <a:lumOff val="40000"/>
                </a:schemeClr>
              </a:solidFill>
            </a:endParaRPr>
          </a:p>
        </p:txBody>
      </p:sp>
      <p:sp>
        <p:nvSpPr>
          <p:cNvPr id="3" name="Content Placeholder 2"/>
          <p:cNvSpPr>
            <a:spLocks noGrp="1"/>
          </p:cNvSpPr>
          <p:nvPr>
            <p:ph idx="1"/>
          </p:nvPr>
        </p:nvSpPr>
        <p:spPr>
          <a:xfrm>
            <a:off x="1295400" y="1737574"/>
            <a:ext cx="9601200" cy="4717013"/>
          </a:xfrm>
        </p:spPr>
        <p:txBody>
          <a:bodyPr>
            <a:normAutofit/>
          </a:bodyPr>
          <a:lstStyle/>
          <a:p>
            <a:pPr marL="0" indent="0" algn="just">
              <a:lnSpc>
                <a:spcPct val="110000"/>
              </a:lnSpc>
              <a:buNone/>
            </a:pPr>
            <a:r>
              <a:rPr lang="en-IN" sz="2200" dirty="0"/>
              <a:t>Each </a:t>
            </a:r>
            <a:r>
              <a:rPr lang="en-IN" sz="2200" dirty="0" smtClean="0">
                <a:solidFill>
                  <a:schemeClr val="accent6">
                    <a:lumMod val="60000"/>
                    <a:lumOff val="40000"/>
                  </a:schemeClr>
                </a:solidFill>
              </a:rPr>
              <a:t>ERO </a:t>
            </a:r>
            <a:r>
              <a:rPr lang="en-IN" sz="2200" dirty="0">
                <a:solidFill>
                  <a:schemeClr val="accent6">
                    <a:lumMod val="60000"/>
                    <a:lumOff val="40000"/>
                  </a:schemeClr>
                </a:solidFill>
              </a:rPr>
              <a:t>should analyse </a:t>
            </a:r>
            <a:r>
              <a:rPr lang="en-IN" sz="2200" dirty="0"/>
              <a:t>the following types of points using the filled-in </a:t>
            </a:r>
            <a:r>
              <a:rPr lang="en-IN" sz="2200" dirty="0" smtClean="0"/>
              <a:t>formats </a:t>
            </a:r>
            <a:r>
              <a:rPr lang="en-IN" sz="2200" dirty="0"/>
              <a:t>for the E-Roll of his </a:t>
            </a:r>
            <a:r>
              <a:rPr lang="en-IN" sz="2200" dirty="0" smtClean="0"/>
              <a:t>AC </a:t>
            </a:r>
            <a:r>
              <a:rPr lang="en-IN" sz="2200" dirty="0"/>
              <a:t>during the training itself:</a:t>
            </a:r>
          </a:p>
          <a:p>
            <a:pPr marL="960120" lvl="2" indent="-457200" algn="just">
              <a:lnSpc>
                <a:spcPct val="110000"/>
              </a:lnSpc>
              <a:buFont typeface="+mj-lt"/>
              <a:buAutoNum type="arabicPeriod"/>
            </a:pPr>
            <a:r>
              <a:rPr lang="en-IN" sz="1900" dirty="0"/>
              <a:t>How does the Gender Ratio of the </a:t>
            </a:r>
            <a:r>
              <a:rPr lang="en-IN" sz="1900" dirty="0" smtClean="0"/>
              <a:t>AC </a:t>
            </a:r>
            <a:r>
              <a:rPr lang="en-IN" sz="1900" dirty="0"/>
              <a:t>compare with that of the </a:t>
            </a:r>
            <a:r>
              <a:rPr lang="en-IN" sz="1900" dirty="0" smtClean="0"/>
              <a:t>district, state </a:t>
            </a:r>
            <a:r>
              <a:rPr lang="en-IN" sz="1900" dirty="0"/>
              <a:t>and the </a:t>
            </a:r>
            <a:r>
              <a:rPr lang="en-IN" sz="1900" dirty="0" smtClean="0"/>
              <a:t>country. Which PSs within the AC have wide divergence from the AC average. Find </a:t>
            </a:r>
            <a:r>
              <a:rPr lang="en-IN" sz="1900" dirty="0"/>
              <a:t>reasons for wide differences and deviations, if any.</a:t>
            </a:r>
          </a:p>
          <a:p>
            <a:pPr marL="960120" lvl="2" indent="-457200" algn="just">
              <a:lnSpc>
                <a:spcPct val="110000"/>
              </a:lnSpc>
              <a:buFont typeface="+mj-lt"/>
              <a:buAutoNum type="arabicPeriod"/>
            </a:pPr>
            <a:r>
              <a:rPr lang="en-IN" sz="1900" dirty="0"/>
              <a:t>Is the percentage of any age-cohort much higher/ lower than expected. Compare with fellow trainees. Track deviations.</a:t>
            </a:r>
          </a:p>
          <a:p>
            <a:pPr marL="960120" lvl="2" indent="-457200" algn="just">
              <a:lnSpc>
                <a:spcPct val="110000"/>
              </a:lnSpc>
              <a:buFont typeface="+mj-lt"/>
              <a:buAutoNum type="arabicPeriod"/>
            </a:pPr>
            <a:r>
              <a:rPr lang="en-IN" sz="1900" dirty="0"/>
              <a:t>Track the working age population for migration, young women for </a:t>
            </a:r>
            <a:r>
              <a:rPr lang="en-IN" sz="1900" dirty="0" smtClean="0"/>
              <a:t>marriage, transgender </a:t>
            </a:r>
            <a:r>
              <a:rPr lang="en-IN" sz="1900" dirty="0"/>
              <a:t>etc.</a:t>
            </a:r>
          </a:p>
          <a:p>
            <a:pPr marL="960120" lvl="2" indent="-457200" algn="just">
              <a:lnSpc>
                <a:spcPct val="110000"/>
              </a:lnSpc>
              <a:buFont typeface="+mj-lt"/>
              <a:buAutoNum type="arabicPeriod"/>
            </a:pPr>
            <a:r>
              <a:rPr lang="en-IN" sz="1900" dirty="0"/>
              <a:t>Track senior citizens for being alive.</a:t>
            </a:r>
          </a:p>
          <a:p>
            <a:pPr marL="960120" lvl="2" indent="-457200" algn="just">
              <a:lnSpc>
                <a:spcPct val="110000"/>
              </a:lnSpc>
              <a:buFont typeface="+mj-lt"/>
              <a:buAutoNum type="arabicPeriod"/>
            </a:pPr>
            <a:r>
              <a:rPr lang="en-IN" sz="1900" dirty="0"/>
              <a:t>Ensure that no enrolled voter of the 18-20 age group is actually underage.</a:t>
            </a:r>
          </a:p>
          <a:p>
            <a:pPr marL="960120" lvl="2" indent="-457200" algn="just">
              <a:lnSpc>
                <a:spcPct val="110000"/>
              </a:lnSpc>
              <a:buFont typeface="+mj-lt"/>
              <a:buAutoNum type="arabicPeriod"/>
            </a:pPr>
            <a:r>
              <a:rPr lang="en-IN" sz="1900" dirty="0"/>
              <a:t>Any other points of analysis.</a:t>
            </a:r>
          </a:p>
          <a:p>
            <a:endParaRPr lang="en-IN" dirty="0"/>
          </a:p>
        </p:txBody>
      </p:sp>
    </p:spTree>
    <p:extLst>
      <p:ext uri="{BB962C8B-B14F-4D97-AF65-F5344CB8AC3E}">
        <p14:creationId xmlns:p14="http://schemas.microsoft.com/office/powerpoint/2010/main" val="339133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665" y="2671483"/>
            <a:ext cx="6553200" cy="838200"/>
          </a:xfrm>
          <a:noFill/>
          <a:ln w="57150">
            <a:noFill/>
          </a:ln>
          <a:effectLst>
            <a:outerShdw blurRad="152400" dist="317500" dir="5400000" sx="90000" sy="-19000" rotWithShape="0">
              <a:prstClr val="black">
                <a:alpha val="15000"/>
              </a:prstClr>
            </a:outerShdw>
          </a:effectLst>
        </p:spPr>
        <p:txBody>
          <a:bodyPr>
            <a:normAutofit fontScale="90000"/>
          </a:bodyPr>
          <a:lstStyle/>
          <a:p>
            <a:pPr algn="ctr"/>
            <a:r>
              <a:rPr lang="en-IN" sz="4800" spc="-150" dirty="0" smtClean="0">
                <a:solidFill>
                  <a:schemeClr val="accent6">
                    <a:lumMod val="60000"/>
                    <a:lumOff val="40000"/>
                  </a:schemeClr>
                </a:solidFill>
                <a:effectLst>
                  <a:outerShdw blurRad="38100" dist="38100" dir="2700000" algn="tl">
                    <a:srgbClr val="000000">
                      <a:alpha val="43137"/>
                    </a:srgbClr>
                  </a:outerShdw>
                </a:effectLst>
              </a:rPr>
              <a:t>DE-DUPLICATION OF VOTERS</a:t>
            </a:r>
            <a:endParaRPr lang="en-IN" sz="4800" spc="-150" dirty="0">
              <a:solidFill>
                <a:schemeClr val="accent6">
                  <a:lumMod val="60000"/>
                  <a:lumOff val="40000"/>
                </a:schemeClr>
              </a:solidFill>
              <a:effectLst>
                <a:outerShdw blurRad="38100" dist="38100" dir="2700000" algn="tl">
                  <a:srgbClr val="000000">
                    <a:alpha val="43137"/>
                  </a:srgbClr>
                </a:outerShdw>
              </a:effectLst>
            </a:endParaRPr>
          </a:p>
        </p:txBody>
      </p:sp>
      <p:grpSp>
        <p:nvGrpSpPr>
          <p:cNvPr id="6" name="Group 5"/>
          <p:cNvGrpSpPr/>
          <p:nvPr/>
        </p:nvGrpSpPr>
        <p:grpSpPr>
          <a:xfrm>
            <a:off x="2149533" y="4066243"/>
            <a:ext cx="4835764" cy="645458"/>
            <a:chOff x="982330" y="4701139"/>
            <a:chExt cx="7247270" cy="1242461"/>
          </a:xfrm>
        </p:grpSpPr>
        <p:pic>
          <p:nvPicPr>
            <p:cNvPr id="4" name="Picture 3" descr="PEOPLE.jpg"/>
            <p:cNvPicPr>
              <a:picLocks noChangeAspect="1"/>
            </p:cNvPicPr>
            <p:nvPr/>
          </p:nvPicPr>
          <p:blipFill>
            <a:blip r:embed="rId2" cstate="print"/>
            <a:srcRect b="47915"/>
            <a:stretch>
              <a:fillRect/>
            </a:stretch>
          </p:blipFill>
          <p:spPr>
            <a:xfrm>
              <a:off x="982330" y="4701139"/>
              <a:ext cx="3513470" cy="1242461"/>
            </a:xfrm>
            <a:prstGeom prst="rect">
              <a:avLst/>
            </a:prstGeom>
          </p:spPr>
        </p:pic>
        <p:pic>
          <p:nvPicPr>
            <p:cNvPr id="5" name="Picture 4" descr="PEOPLE.jpg"/>
            <p:cNvPicPr>
              <a:picLocks noChangeAspect="1"/>
            </p:cNvPicPr>
            <p:nvPr/>
          </p:nvPicPr>
          <p:blipFill>
            <a:blip r:embed="rId2" cstate="print"/>
            <a:srcRect t="48890"/>
            <a:stretch>
              <a:fillRect/>
            </a:stretch>
          </p:blipFill>
          <p:spPr>
            <a:xfrm>
              <a:off x="4716130" y="4701139"/>
              <a:ext cx="3513470" cy="1219200"/>
            </a:xfrm>
            <a:prstGeom prst="rect">
              <a:avLst/>
            </a:prstGeom>
          </p:spPr>
        </p:pic>
      </p:grpSp>
    </p:spTree>
    <p:extLst>
      <p:ext uri="{BB962C8B-B14F-4D97-AF65-F5344CB8AC3E}">
        <p14:creationId xmlns:p14="http://schemas.microsoft.com/office/powerpoint/2010/main" val="111180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86" y="876300"/>
            <a:ext cx="8229600" cy="851647"/>
          </a:xfrm>
        </p:spPr>
        <p:txBody>
          <a:bodyPr/>
          <a:lstStyle/>
          <a:p>
            <a:pPr algn="ctr"/>
            <a:r>
              <a:rPr lang="en-IN" dirty="0" smtClean="0">
                <a:solidFill>
                  <a:schemeClr val="accent6">
                    <a:lumMod val="60000"/>
                    <a:lumOff val="40000"/>
                  </a:schemeClr>
                </a:solidFill>
              </a:rPr>
              <a:t>DE-DUPLICATION OF VOTERS </a:t>
            </a:r>
            <a:r>
              <a:rPr lang="en-IN" sz="1800" i="1" dirty="0" smtClean="0">
                <a:solidFill>
                  <a:schemeClr val="accent6">
                    <a:lumMod val="60000"/>
                    <a:lumOff val="40000"/>
                  </a:schemeClr>
                </a:solidFill>
              </a:rPr>
              <a:t>(1)</a:t>
            </a:r>
            <a:endParaRPr lang="en-IN" sz="3600" dirty="0">
              <a:solidFill>
                <a:schemeClr val="accent6">
                  <a:lumMod val="60000"/>
                  <a:lumOff val="40000"/>
                </a:schemeClr>
              </a:solidFill>
            </a:endParaRPr>
          </a:p>
        </p:txBody>
      </p:sp>
      <p:sp>
        <p:nvSpPr>
          <p:cNvPr id="3" name="Content Placeholder 2"/>
          <p:cNvSpPr>
            <a:spLocks noGrp="1"/>
          </p:cNvSpPr>
          <p:nvPr>
            <p:ph idx="1"/>
          </p:nvPr>
        </p:nvSpPr>
        <p:spPr>
          <a:xfrm>
            <a:off x="1999796" y="2442965"/>
            <a:ext cx="8229600" cy="4325112"/>
          </a:xfrm>
        </p:spPr>
        <p:txBody>
          <a:bodyPr>
            <a:noAutofit/>
          </a:bodyPr>
          <a:lstStyle/>
          <a:p>
            <a:pPr algn="just"/>
            <a:r>
              <a:rPr lang="en-IN" sz="1700" dirty="0"/>
              <a:t>Under Sections 17 &amp; 18 of the RPA, 1950, </a:t>
            </a:r>
            <a:r>
              <a:rPr lang="en-IN" sz="1700" dirty="0" smtClean="0">
                <a:solidFill>
                  <a:schemeClr val="accent6">
                    <a:lumMod val="40000"/>
                    <a:lumOff val="60000"/>
                  </a:schemeClr>
                </a:solidFill>
              </a:rPr>
              <a:t>NO PERSON IS ENTITLED TO BE REGISTERED </a:t>
            </a:r>
            <a:r>
              <a:rPr lang="en-IN" sz="1700" dirty="0" smtClean="0"/>
              <a:t>in more than one constituency and for any constituency </a:t>
            </a:r>
            <a:r>
              <a:rPr lang="en-IN" sz="1700" dirty="0" smtClean="0">
                <a:solidFill>
                  <a:schemeClr val="accent6">
                    <a:lumMod val="40000"/>
                    <a:lumOff val="60000"/>
                  </a:schemeClr>
                </a:solidFill>
              </a:rPr>
              <a:t>MORE THAN ONCE</a:t>
            </a:r>
            <a:r>
              <a:rPr lang="en-IN" sz="1700" dirty="0" smtClean="0"/>
              <a:t>. Therefore, the exercise of de-duplication MUST be undertaken. </a:t>
            </a:r>
          </a:p>
          <a:p>
            <a:pPr algn="just"/>
            <a:r>
              <a:rPr lang="en-IN" sz="1700" dirty="0" smtClean="0"/>
              <a:t>The de-duplication exercise should be undertaken </a:t>
            </a:r>
            <a:r>
              <a:rPr lang="en-IN" sz="1700" dirty="0" smtClean="0">
                <a:solidFill>
                  <a:schemeClr val="accent6">
                    <a:lumMod val="40000"/>
                    <a:lumOff val="60000"/>
                  </a:schemeClr>
                </a:solidFill>
              </a:rPr>
              <a:t>SUO-MOTU by the ERO before the draft roll is published </a:t>
            </a:r>
            <a:r>
              <a:rPr lang="en-IN" sz="1700" dirty="0" smtClean="0"/>
              <a:t>for summary revision, as a part of the </a:t>
            </a:r>
            <a:r>
              <a:rPr lang="en-IN" sz="1700" dirty="0" smtClean="0">
                <a:solidFill>
                  <a:schemeClr val="accent6">
                    <a:lumMod val="40000"/>
                    <a:lumOff val="60000"/>
                  </a:schemeClr>
                </a:solidFill>
              </a:rPr>
              <a:t>PRE-REVISION ACTIVITIES</a:t>
            </a:r>
            <a:r>
              <a:rPr lang="en-IN" sz="1700" dirty="0" smtClean="0"/>
              <a:t>. </a:t>
            </a:r>
          </a:p>
          <a:p>
            <a:pPr algn="just"/>
            <a:r>
              <a:rPr lang="en-IN" sz="1700" dirty="0" smtClean="0">
                <a:solidFill>
                  <a:schemeClr val="accent6">
                    <a:lumMod val="40000"/>
                    <a:lumOff val="60000"/>
                  </a:schemeClr>
                </a:solidFill>
              </a:rPr>
              <a:t>The SOFTWARE FOR COMPUTERIZED DE-DUPLICATION SHOULD BE RUN on the e-roll database for generating THE LIST OF PROBABLE DUPLICATES. </a:t>
            </a:r>
          </a:p>
          <a:p>
            <a:pPr algn="just"/>
            <a:endParaRPr lang="en-IN" sz="100" dirty="0" smtClean="0">
              <a:solidFill>
                <a:schemeClr val="accent6">
                  <a:lumMod val="40000"/>
                  <a:lumOff val="60000"/>
                </a:schemeClr>
              </a:solidFill>
            </a:endParaRPr>
          </a:p>
        </p:txBody>
      </p:sp>
    </p:spTree>
    <p:extLst>
      <p:ext uri="{BB962C8B-B14F-4D97-AF65-F5344CB8AC3E}">
        <p14:creationId xmlns:p14="http://schemas.microsoft.com/office/powerpoint/2010/main" val="249344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7800" y="787399"/>
            <a:ext cx="8229600" cy="851647"/>
          </a:xfrm>
        </p:spPr>
        <p:txBody>
          <a:bodyPr/>
          <a:lstStyle/>
          <a:p>
            <a:r>
              <a:rPr lang="en-IN" dirty="0" smtClean="0">
                <a:solidFill>
                  <a:schemeClr val="accent6">
                    <a:lumMod val="60000"/>
                    <a:lumOff val="40000"/>
                  </a:schemeClr>
                </a:solidFill>
              </a:rPr>
              <a:t>DE-DUPLICATION OF VOTERS </a:t>
            </a:r>
            <a:r>
              <a:rPr lang="en-IN" sz="1800" i="1" dirty="0" smtClean="0">
                <a:solidFill>
                  <a:schemeClr val="accent6">
                    <a:lumMod val="60000"/>
                    <a:lumOff val="40000"/>
                  </a:schemeClr>
                </a:solidFill>
              </a:rPr>
              <a:t> (2)</a:t>
            </a:r>
            <a:endParaRPr lang="en-IN" i="1" dirty="0">
              <a:solidFill>
                <a:schemeClr val="accent6">
                  <a:lumMod val="60000"/>
                  <a:lumOff val="40000"/>
                </a:schemeClr>
              </a:solidFill>
            </a:endParaRPr>
          </a:p>
        </p:txBody>
      </p:sp>
      <p:sp>
        <p:nvSpPr>
          <p:cNvPr id="3" name="Content Placeholder 2"/>
          <p:cNvSpPr>
            <a:spLocks noGrp="1"/>
          </p:cNvSpPr>
          <p:nvPr>
            <p:ph idx="1"/>
          </p:nvPr>
        </p:nvSpPr>
        <p:spPr>
          <a:xfrm>
            <a:off x="1892300" y="2144060"/>
            <a:ext cx="8229600" cy="4325112"/>
          </a:xfrm>
        </p:spPr>
        <p:txBody>
          <a:bodyPr>
            <a:noAutofit/>
          </a:bodyPr>
          <a:lstStyle/>
          <a:p>
            <a:pPr algn="just"/>
            <a:r>
              <a:rPr lang="en-IN" sz="1700" dirty="0">
                <a:solidFill>
                  <a:schemeClr val="accent6">
                    <a:lumMod val="40000"/>
                    <a:lumOff val="60000"/>
                  </a:schemeClr>
                </a:solidFill>
              </a:rPr>
              <a:t>T</a:t>
            </a:r>
            <a:r>
              <a:rPr lang="en-IN" sz="1700" dirty="0"/>
              <a:t>he entries in this list of probable duplicates should then be examined and thoroughly investigated</a:t>
            </a:r>
            <a:r>
              <a:rPr lang="en-IN" sz="1700" dirty="0">
                <a:solidFill>
                  <a:schemeClr val="accent6">
                    <a:lumMod val="40000"/>
                    <a:lumOff val="60000"/>
                  </a:schemeClr>
                </a:solidFill>
              </a:rPr>
              <a:t>. </a:t>
            </a:r>
            <a:r>
              <a:rPr lang="en-IN" sz="1700" dirty="0"/>
              <a:t>The repeated names in the electoral rolls should be issued </a:t>
            </a:r>
            <a:r>
              <a:rPr lang="en-IN" sz="1700" dirty="0">
                <a:solidFill>
                  <a:schemeClr val="accent6">
                    <a:lumMod val="40000"/>
                    <a:lumOff val="60000"/>
                  </a:schemeClr>
                </a:solidFill>
              </a:rPr>
              <a:t>NOTICES UNDER SECTION 22 OF RP ACT, 1950 AND FULL PROCEDURE OF VERIFICATION OF FACTS</a:t>
            </a:r>
            <a:r>
              <a:rPr lang="en-IN" sz="1700" dirty="0"/>
              <a:t> should be followed.</a:t>
            </a:r>
            <a:endParaRPr lang="en-IN" sz="1700" dirty="0">
              <a:solidFill>
                <a:schemeClr val="accent6">
                  <a:lumMod val="40000"/>
                  <a:lumOff val="60000"/>
                </a:schemeClr>
              </a:solidFill>
            </a:endParaRPr>
          </a:p>
          <a:p>
            <a:pPr algn="just"/>
            <a:r>
              <a:rPr lang="en-IN" sz="1700" dirty="0">
                <a:solidFill>
                  <a:schemeClr val="accent6">
                    <a:lumMod val="40000"/>
                    <a:lumOff val="60000"/>
                  </a:schemeClr>
                </a:solidFill>
              </a:rPr>
              <a:t>IF THE NAME ACTUALLY HAPPENS TO BE DOUBLY APPEARING, THEN THE PERSON’S NAME SHOULD BE RETAINED ONLY AT ONE LOCATION WHERE HE/SHE IS ORDINARILY RESIDING (IN CONSULTATION WITH HIM/HER) AND DELETED FROM THE OTHER LOCATION</a:t>
            </a:r>
            <a:r>
              <a:rPr lang="en-IN" sz="1700" dirty="0"/>
              <a:t>.</a:t>
            </a:r>
          </a:p>
          <a:p>
            <a:pPr algn="just"/>
            <a:r>
              <a:rPr lang="en-IN" sz="1700" dirty="0" smtClean="0"/>
              <a:t>Such </a:t>
            </a:r>
            <a:r>
              <a:rPr lang="en-IN" sz="1700" dirty="0"/>
              <a:t>deletions would form part of the </a:t>
            </a:r>
            <a:r>
              <a:rPr lang="en-IN" sz="1700" dirty="0">
                <a:solidFill>
                  <a:schemeClr val="accent6">
                    <a:lumMod val="40000"/>
                    <a:lumOff val="60000"/>
                  </a:schemeClr>
                </a:solidFill>
              </a:rPr>
              <a:t>supplement (of deletions) </a:t>
            </a:r>
            <a:r>
              <a:rPr lang="en-IN" sz="1700" dirty="0"/>
              <a:t>of continuous </a:t>
            </a:r>
            <a:r>
              <a:rPr lang="en-IN" sz="1700" dirty="0" err="1"/>
              <a:t>updation</a:t>
            </a:r>
            <a:r>
              <a:rPr lang="en-IN" sz="1700" dirty="0"/>
              <a:t> and should form part of the draft publication of rolls under summary revision, in case the draft roll is not an integrated one.</a:t>
            </a:r>
          </a:p>
          <a:p>
            <a:pPr algn="just"/>
            <a:endParaRPr lang="en-IN" sz="1700" dirty="0"/>
          </a:p>
          <a:p>
            <a:pPr algn="just"/>
            <a:endParaRPr lang="en-IN" sz="1700" dirty="0"/>
          </a:p>
          <a:p>
            <a:pPr algn="just"/>
            <a:endParaRPr lang="en-IN" sz="1700" dirty="0"/>
          </a:p>
          <a:p>
            <a:pPr algn="just"/>
            <a:endParaRPr lang="en-IN" sz="1700" dirty="0"/>
          </a:p>
        </p:txBody>
      </p:sp>
    </p:spTree>
    <p:extLst>
      <p:ext uri="{BB962C8B-B14F-4D97-AF65-F5344CB8AC3E}">
        <p14:creationId xmlns:p14="http://schemas.microsoft.com/office/powerpoint/2010/main" val="400231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7800" y="787399"/>
            <a:ext cx="8229600" cy="851647"/>
          </a:xfrm>
        </p:spPr>
        <p:txBody>
          <a:bodyPr/>
          <a:lstStyle/>
          <a:p>
            <a:r>
              <a:rPr lang="en-IN" dirty="0" smtClean="0">
                <a:solidFill>
                  <a:schemeClr val="accent6">
                    <a:lumMod val="60000"/>
                    <a:lumOff val="40000"/>
                  </a:schemeClr>
                </a:solidFill>
              </a:rPr>
              <a:t>DE-DUPLICATION OF VOTERS </a:t>
            </a:r>
            <a:r>
              <a:rPr lang="en-IN" sz="1800" i="1" dirty="0" smtClean="0">
                <a:solidFill>
                  <a:schemeClr val="accent6">
                    <a:lumMod val="60000"/>
                    <a:lumOff val="40000"/>
                  </a:schemeClr>
                </a:solidFill>
              </a:rPr>
              <a:t> (3)</a:t>
            </a:r>
            <a:endParaRPr lang="en-IN" i="1" dirty="0">
              <a:solidFill>
                <a:schemeClr val="accent6">
                  <a:lumMod val="60000"/>
                  <a:lumOff val="40000"/>
                </a:schemeClr>
              </a:solidFill>
            </a:endParaRPr>
          </a:p>
        </p:txBody>
      </p:sp>
      <p:sp>
        <p:nvSpPr>
          <p:cNvPr id="3" name="Content Placeholder 2"/>
          <p:cNvSpPr>
            <a:spLocks noGrp="1"/>
          </p:cNvSpPr>
          <p:nvPr>
            <p:ph idx="1"/>
          </p:nvPr>
        </p:nvSpPr>
        <p:spPr>
          <a:xfrm>
            <a:off x="1892300" y="2144060"/>
            <a:ext cx="8229600" cy="4325112"/>
          </a:xfrm>
        </p:spPr>
        <p:txBody>
          <a:bodyPr>
            <a:noAutofit/>
          </a:bodyPr>
          <a:lstStyle/>
          <a:p>
            <a:pPr algn="just"/>
            <a:r>
              <a:rPr lang="en-IN" sz="1500" dirty="0">
                <a:solidFill>
                  <a:schemeClr val="accent6">
                    <a:lumMod val="40000"/>
                    <a:lumOff val="60000"/>
                  </a:schemeClr>
                </a:solidFill>
              </a:rPr>
              <a:t>AREAs</a:t>
            </a:r>
            <a:r>
              <a:rPr lang="en-IN" sz="1500" dirty="0"/>
              <a:t> across which to de-duplicate:</a:t>
            </a:r>
          </a:p>
          <a:p>
            <a:pPr marL="274320" lvl="1" indent="0" algn="just">
              <a:buNone/>
            </a:pPr>
            <a:r>
              <a:rPr lang="en-IN" sz="1500" dirty="0">
                <a:solidFill>
                  <a:schemeClr val="accent6">
                    <a:lumMod val="40000"/>
                    <a:lumOff val="60000"/>
                  </a:schemeClr>
                </a:solidFill>
              </a:rPr>
              <a:t>ERO should do de-duplication across his ENTIRE AC between different parts, as well as WITHIN EACH PART AREA of his AC</a:t>
            </a:r>
            <a:r>
              <a:rPr lang="en-IN" sz="1500" dirty="0"/>
              <a:t>. </a:t>
            </a:r>
          </a:p>
          <a:p>
            <a:pPr marL="274320" lvl="1" indent="0" algn="just">
              <a:buNone/>
            </a:pPr>
            <a:r>
              <a:rPr lang="en-IN" sz="1400" dirty="0"/>
              <a:t>Each </a:t>
            </a:r>
            <a:r>
              <a:rPr lang="en-IN" sz="1500" dirty="0">
                <a:solidFill>
                  <a:schemeClr val="accent6">
                    <a:lumMod val="40000"/>
                    <a:lumOff val="60000"/>
                  </a:schemeClr>
                </a:solidFill>
              </a:rPr>
              <a:t>DEO</a:t>
            </a:r>
            <a:r>
              <a:rPr lang="en-IN" sz="1400" dirty="0"/>
              <a:t> should also get de-duplication done across his entire district. He may specifically </a:t>
            </a:r>
            <a:r>
              <a:rPr lang="en-IN" sz="1400" dirty="0">
                <a:solidFill>
                  <a:schemeClr val="accent6">
                    <a:lumMod val="40000"/>
                    <a:lumOff val="60000"/>
                  </a:schemeClr>
                </a:solidFill>
              </a:rPr>
              <a:t>FOCUS ON CERTAIN AREAS</a:t>
            </a:r>
            <a:r>
              <a:rPr lang="en-IN" sz="1400" dirty="0"/>
              <a:t> more prone to duplicate entries such as part AREAS ON BORDERS of ACs, areas having</a:t>
            </a:r>
            <a:r>
              <a:rPr lang="en-IN" sz="1400" dirty="0">
                <a:solidFill>
                  <a:schemeClr val="accent6">
                    <a:lumMod val="40000"/>
                    <a:lumOff val="60000"/>
                  </a:schemeClr>
                </a:solidFill>
              </a:rPr>
              <a:t> </a:t>
            </a:r>
            <a:r>
              <a:rPr lang="en-IN" sz="1500" dirty="0">
                <a:solidFill>
                  <a:schemeClr val="accent6">
                    <a:lumMod val="40000"/>
                    <a:lumOff val="60000"/>
                  </a:schemeClr>
                </a:solidFill>
              </a:rPr>
              <a:t>MIGRANT</a:t>
            </a:r>
            <a:r>
              <a:rPr lang="en-IN" sz="1400" dirty="0">
                <a:solidFill>
                  <a:schemeClr val="accent6">
                    <a:lumMod val="40000"/>
                    <a:lumOff val="60000"/>
                  </a:schemeClr>
                </a:solidFill>
              </a:rPr>
              <a:t> </a:t>
            </a:r>
            <a:r>
              <a:rPr lang="en-IN" sz="1400" dirty="0"/>
              <a:t>POPULATION or areas having a larger PRESENCE OF </a:t>
            </a:r>
            <a:r>
              <a:rPr lang="en-IN" sz="1500" dirty="0">
                <a:solidFill>
                  <a:schemeClr val="accent6">
                    <a:lumMod val="40000"/>
                    <a:lumOff val="60000"/>
                  </a:schemeClr>
                </a:solidFill>
              </a:rPr>
              <a:t>CRIMINAL</a:t>
            </a:r>
            <a:r>
              <a:rPr lang="en-IN" sz="1400" dirty="0"/>
              <a:t> ELEMENTS etc. </a:t>
            </a:r>
          </a:p>
          <a:p>
            <a:pPr marL="274320" lvl="1" indent="0" algn="just">
              <a:buNone/>
            </a:pPr>
            <a:r>
              <a:rPr lang="en-IN" sz="1400" dirty="0"/>
              <a:t>Similarly, the </a:t>
            </a:r>
            <a:r>
              <a:rPr lang="en-IN" sz="1500" dirty="0">
                <a:solidFill>
                  <a:schemeClr val="accent6">
                    <a:lumMod val="40000"/>
                    <a:lumOff val="60000"/>
                  </a:schemeClr>
                </a:solidFill>
              </a:rPr>
              <a:t>CEO</a:t>
            </a:r>
            <a:r>
              <a:rPr lang="en-IN" sz="1400" dirty="0"/>
              <a:t> may get de-duplication done for the e-rolls across an entire state or UT. He may also focus on certain specific or risk areas such as </a:t>
            </a:r>
            <a:r>
              <a:rPr lang="en-IN" sz="1500" dirty="0">
                <a:solidFill>
                  <a:schemeClr val="accent6">
                    <a:lumMod val="40000"/>
                    <a:lumOff val="60000"/>
                  </a:schemeClr>
                </a:solidFill>
              </a:rPr>
              <a:t>RE-SETTLEMENT COLONIES </a:t>
            </a:r>
            <a:r>
              <a:rPr lang="en-IN" sz="1500" dirty="0"/>
              <a:t>AND</a:t>
            </a:r>
            <a:r>
              <a:rPr lang="en-IN" sz="1500" dirty="0">
                <a:solidFill>
                  <a:schemeClr val="accent6">
                    <a:lumMod val="40000"/>
                    <a:lumOff val="60000"/>
                  </a:schemeClr>
                </a:solidFill>
              </a:rPr>
              <a:t> PROJECT-AFFECTED AREAS</a:t>
            </a:r>
            <a:r>
              <a:rPr lang="en-IN" sz="1500" dirty="0"/>
              <a:t>, </a:t>
            </a:r>
            <a:r>
              <a:rPr lang="en-IN" sz="1500" dirty="0">
                <a:solidFill>
                  <a:schemeClr val="accent6">
                    <a:lumMod val="40000"/>
                    <a:lumOff val="60000"/>
                  </a:schemeClr>
                </a:solidFill>
              </a:rPr>
              <a:t>BORDER areas across districts </a:t>
            </a:r>
            <a:r>
              <a:rPr lang="en-IN" sz="1400" dirty="0"/>
              <a:t>etc. He may also coordinate with other CEOs for undertaking de-duplication over </a:t>
            </a:r>
            <a:r>
              <a:rPr lang="en-IN" sz="1400" dirty="0">
                <a:solidFill>
                  <a:schemeClr val="accent6">
                    <a:lumMod val="40000"/>
                    <a:lumOff val="60000"/>
                  </a:schemeClr>
                </a:solidFill>
              </a:rPr>
              <a:t>border areas of neighbouring states</a:t>
            </a:r>
            <a:r>
              <a:rPr lang="en-IN" sz="1400" dirty="0"/>
              <a:t>/ UTs. </a:t>
            </a:r>
          </a:p>
          <a:p>
            <a:pPr algn="just"/>
            <a:endParaRPr lang="en-IN" sz="1700" dirty="0"/>
          </a:p>
          <a:p>
            <a:pPr algn="just"/>
            <a:endParaRPr lang="en-IN" sz="1700" dirty="0"/>
          </a:p>
          <a:p>
            <a:pPr algn="just"/>
            <a:endParaRPr lang="en-IN" sz="1700" dirty="0"/>
          </a:p>
          <a:p>
            <a:pPr algn="just"/>
            <a:endParaRPr lang="en-IN" sz="1700" dirty="0"/>
          </a:p>
        </p:txBody>
      </p:sp>
    </p:spTree>
    <p:extLst>
      <p:ext uri="{BB962C8B-B14F-4D97-AF65-F5344CB8AC3E}">
        <p14:creationId xmlns:p14="http://schemas.microsoft.com/office/powerpoint/2010/main" val="15444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284" y="0"/>
            <a:ext cx="8229600" cy="1066800"/>
          </a:xfrm>
        </p:spPr>
        <p:txBody>
          <a:bodyPr/>
          <a:lstStyle/>
          <a:p>
            <a:r>
              <a:rPr lang="en-US" dirty="0" smtClean="0">
                <a:solidFill>
                  <a:schemeClr val="accent6">
                    <a:lumMod val="60000"/>
                    <a:lumOff val="40000"/>
                  </a:schemeClr>
                </a:solidFill>
              </a:rPr>
              <a:t>REPORT OF DE-DUPLICATION S/W </a:t>
            </a:r>
            <a:br>
              <a:rPr lang="en-US" dirty="0" smtClean="0">
                <a:solidFill>
                  <a:schemeClr val="accent6">
                    <a:lumMod val="60000"/>
                    <a:lumOff val="40000"/>
                  </a:schemeClr>
                </a:solidFill>
              </a:rPr>
            </a:br>
            <a:r>
              <a:rPr lang="en-US" sz="2800" dirty="0" smtClean="0">
                <a:solidFill>
                  <a:schemeClr val="accent6">
                    <a:lumMod val="60000"/>
                    <a:lumOff val="40000"/>
                  </a:schemeClr>
                </a:solidFill>
              </a:rPr>
              <a:t>(SAMPLE SCREENSHOT)</a:t>
            </a:r>
            <a:endParaRPr lang="en-IN" dirty="0">
              <a:solidFill>
                <a:schemeClr val="accent6">
                  <a:lumMod val="60000"/>
                  <a:lumOff val="40000"/>
                </a:schemeClr>
              </a:solidFill>
            </a:endParaRPr>
          </a:p>
        </p:txBody>
      </p:sp>
      <p:pic>
        <p:nvPicPr>
          <p:cNvPr id="4" name="Picture 3" descr="delhi_dup.jpg"/>
          <p:cNvPicPr>
            <a:picLocks noChangeAspect="1"/>
          </p:cNvPicPr>
          <p:nvPr/>
        </p:nvPicPr>
        <p:blipFill>
          <a:blip r:embed="rId2" cstate="print"/>
          <a:stretch>
            <a:fillRect/>
          </a:stretch>
        </p:blipFill>
        <p:spPr>
          <a:xfrm>
            <a:off x="1035425" y="1014441"/>
            <a:ext cx="10313893" cy="5798734"/>
          </a:xfrm>
          <a:prstGeom prst="rect">
            <a:avLst/>
          </a:prstGeom>
        </p:spPr>
      </p:pic>
    </p:spTree>
    <p:extLst>
      <p:ext uri="{BB962C8B-B14F-4D97-AF65-F5344CB8AC3E}">
        <p14:creationId xmlns:p14="http://schemas.microsoft.com/office/powerpoint/2010/main" val="143947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accent6">
                    <a:lumMod val="60000"/>
                    <a:lumOff val="40000"/>
                  </a:schemeClr>
                </a:solidFill>
              </a:rPr>
              <a:t>RUNNING THE DE-DUPLICATION S/W</a:t>
            </a:r>
            <a:br>
              <a:rPr lang="en-US" sz="2000" dirty="0" smtClean="0">
                <a:solidFill>
                  <a:schemeClr val="accent6">
                    <a:lumMod val="60000"/>
                    <a:lumOff val="40000"/>
                  </a:schemeClr>
                </a:solidFill>
              </a:rPr>
            </a:br>
            <a:r>
              <a:rPr lang="en-US" sz="1100" dirty="0" smtClean="0">
                <a:solidFill>
                  <a:schemeClr val="accent6">
                    <a:lumMod val="60000"/>
                    <a:lumOff val="40000"/>
                  </a:schemeClr>
                </a:solidFill>
              </a:rPr>
              <a:t/>
            </a:r>
            <a:br>
              <a:rPr lang="en-US" sz="1100" dirty="0" smtClean="0">
                <a:solidFill>
                  <a:schemeClr val="accent6">
                    <a:lumMod val="60000"/>
                    <a:lumOff val="40000"/>
                  </a:schemeClr>
                </a:solidFill>
              </a:rPr>
            </a:br>
            <a:r>
              <a:rPr lang="en-US" sz="1800" dirty="0" smtClean="0">
                <a:solidFill>
                  <a:schemeClr val="accent6">
                    <a:lumMod val="60000"/>
                    <a:lumOff val="40000"/>
                  </a:schemeClr>
                </a:solidFill>
              </a:rPr>
              <a:t>What the software does</a:t>
            </a:r>
            <a:endParaRPr lang="en-IN" sz="1800" dirty="0">
              <a:solidFill>
                <a:schemeClr val="accent6">
                  <a:lumMod val="60000"/>
                  <a:lumOff val="40000"/>
                </a:schemeClr>
              </a:solidFill>
            </a:endParaRPr>
          </a:p>
        </p:txBody>
      </p:sp>
      <p:sp>
        <p:nvSpPr>
          <p:cNvPr id="3" name="Content Placeholder 2"/>
          <p:cNvSpPr>
            <a:spLocks noGrp="1"/>
          </p:cNvSpPr>
          <p:nvPr>
            <p:ph idx="1"/>
          </p:nvPr>
        </p:nvSpPr>
        <p:spPr/>
        <p:txBody>
          <a:bodyPr>
            <a:normAutofit/>
          </a:bodyPr>
          <a:lstStyle/>
          <a:p>
            <a:pPr algn="just"/>
            <a:r>
              <a:rPr lang="en-IN" sz="1400" dirty="0"/>
              <a:t>Inputs to the program are tab separated voter record files, one line per record, one file per part.</a:t>
            </a:r>
          </a:p>
          <a:p>
            <a:pPr lvl="0" algn="just"/>
            <a:r>
              <a:rPr lang="en-IN" sz="1400" dirty="0"/>
              <a:t>Merge the above files and group them by first character of voter names. This creates 26 files – named A to Z. </a:t>
            </a:r>
          </a:p>
          <a:p>
            <a:pPr algn="just"/>
            <a:r>
              <a:rPr lang="en-IN" sz="1400" dirty="0"/>
              <a:t>If the count of voters to compare is large, split and group each of the above 26 to further 26 each files, based on the first character of relative names. This gives 676 files - named AA, AB … to ZY, ZZ. This second level of splitting is not necessary if the voter count is less than 1 </a:t>
            </a:r>
            <a:r>
              <a:rPr lang="en-IN" sz="1400" dirty="0" err="1"/>
              <a:t>crore</a:t>
            </a:r>
            <a:r>
              <a:rPr lang="en-IN" sz="1400" dirty="0"/>
              <a:t>. </a:t>
            </a:r>
          </a:p>
          <a:p>
            <a:pPr algn="just"/>
            <a:r>
              <a:rPr lang="en-IN" sz="1400" dirty="0"/>
              <a:t>Read each of the re-organised files. Create a key for a record based on the name, age, sex, and relative name. </a:t>
            </a:r>
            <a:r>
              <a:rPr lang="en-IN" sz="1400" dirty="0" err="1"/>
              <a:t>Metaphone</a:t>
            </a:r>
            <a:r>
              <a:rPr lang="en-IN" sz="1400" dirty="0"/>
              <a:t> codes are used for the names so that minor variations in spelling (except the first characters) are ignored. This is faster than </a:t>
            </a:r>
            <a:r>
              <a:rPr lang="en-IN" sz="1400" dirty="0" err="1"/>
              <a:t>Soundex</a:t>
            </a:r>
            <a:r>
              <a:rPr lang="en-IN" sz="1400" dirty="0"/>
              <a:t>. In a dictionary, group voter records whose keys match. </a:t>
            </a:r>
          </a:p>
          <a:p>
            <a:pPr algn="just"/>
            <a:r>
              <a:rPr lang="en-IN" sz="1400" dirty="0"/>
              <a:t>For each group of voter records, fuzzy compare the voter records. If the match is greater than 90, consider the records to be possible duplicates and write to a file. </a:t>
            </a:r>
          </a:p>
          <a:p>
            <a:pPr lvl="0" algn="just"/>
            <a:r>
              <a:rPr lang="en-IN" sz="1400" dirty="0"/>
              <a:t>The files may be compiled to a single file or organised in any convenient manner. </a:t>
            </a:r>
          </a:p>
          <a:p>
            <a:pPr algn="just"/>
            <a:r>
              <a:rPr lang="en-IN" sz="1400" dirty="0"/>
              <a:t>Records in the output file are grouped by sets of possible duplicate entries, separated by additional line-feeds. As the lines are tab separated, the file can opened with a spreadsheet program. </a:t>
            </a:r>
          </a:p>
          <a:p>
            <a:pPr algn="just"/>
            <a:endParaRPr lang="en-IN" sz="1400" dirty="0"/>
          </a:p>
          <a:p>
            <a:pPr algn="just"/>
            <a:endParaRPr lang="en-IN" sz="1400" dirty="0"/>
          </a:p>
          <a:p>
            <a:pPr algn="just"/>
            <a:endParaRPr lang="en-IN" sz="1400" dirty="0"/>
          </a:p>
          <a:p>
            <a:pPr lvl="0" algn="just"/>
            <a:endParaRPr lang="en-IN" sz="1400" dirty="0"/>
          </a:p>
          <a:p>
            <a:pPr algn="just"/>
            <a:endParaRPr lang="en-IN" sz="1400" dirty="0"/>
          </a:p>
        </p:txBody>
      </p:sp>
      <p:sp>
        <p:nvSpPr>
          <p:cNvPr id="4" name="TextBox 3"/>
          <p:cNvSpPr txBox="1"/>
          <p:nvPr/>
        </p:nvSpPr>
        <p:spPr>
          <a:xfrm>
            <a:off x="4235257" y="216753"/>
            <a:ext cx="7540654" cy="830997"/>
          </a:xfrm>
          <a:prstGeom prst="rect">
            <a:avLst/>
          </a:prstGeom>
          <a:noFill/>
        </p:spPr>
        <p:txBody>
          <a:bodyPr wrap="none" rtlCol="0">
            <a:spAutoFit/>
          </a:bodyPr>
          <a:lstStyle/>
          <a:p>
            <a:pPr algn="r"/>
            <a:r>
              <a:rPr lang="en-US" sz="1600" b="1" dirty="0">
                <a:solidFill>
                  <a:srgbClr val="FF0000"/>
                </a:solidFill>
              </a:rPr>
              <a:t>THIS SLIDE IS ONLY FOR </a:t>
            </a:r>
            <a:r>
              <a:rPr lang="en-US" sz="1600" b="1" dirty="0" smtClean="0">
                <a:solidFill>
                  <a:srgbClr val="FF0000"/>
                </a:solidFill>
              </a:rPr>
              <a:t>TECHNICAL IT PERSONS  </a:t>
            </a:r>
            <a:r>
              <a:rPr lang="en-US" sz="1600" b="1" dirty="0">
                <a:solidFill>
                  <a:srgbClr val="FF0000"/>
                </a:solidFill>
              </a:rPr>
              <a:t>HANDLING DE-DUPLICATION </a:t>
            </a:r>
            <a:r>
              <a:rPr lang="en-US" sz="1600" b="1" dirty="0" smtClean="0">
                <a:solidFill>
                  <a:srgbClr val="FF0000"/>
                </a:solidFill>
              </a:rPr>
              <a:t>S/W.</a:t>
            </a:r>
            <a:endParaRPr lang="en-US" sz="1600" b="1" dirty="0">
              <a:solidFill>
                <a:srgbClr val="FF0000"/>
              </a:solidFill>
            </a:endParaRPr>
          </a:p>
          <a:p>
            <a:pPr algn="r"/>
            <a:r>
              <a:rPr lang="en-US" sz="1600" b="1" dirty="0">
                <a:solidFill>
                  <a:srgbClr val="FF0000"/>
                </a:solidFill>
              </a:rPr>
              <a:t>INTERESTED </a:t>
            </a:r>
            <a:r>
              <a:rPr lang="en-US" sz="1600" b="1" dirty="0" smtClean="0">
                <a:solidFill>
                  <a:srgbClr val="FF0000"/>
                </a:solidFill>
              </a:rPr>
              <a:t>OFFICERS </a:t>
            </a:r>
            <a:r>
              <a:rPr lang="en-US" sz="1600" b="1" dirty="0">
                <a:solidFill>
                  <a:srgbClr val="FF0000"/>
                </a:solidFill>
              </a:rPr>
              <a:t>MAY GO THROUGH IT TO ENSURE PROPER </a:t>
            </a:r>
            <a:r>
              <a:rPr lang="en-US" sz="1600" b="1" dirty="0" smtClean="0">
                <a:solidFill>
                  <a:srgbClr val="FF0000"/>
                </a:solidFill>
              </a:rPr>
              <a:t>DE-DUPLICATION.</a:t>
            </a:r>
          </a:p>
          <a:p>
            <a:pPr algn="r"/>
            <a:endParaRPr lang="en-US" sz="1600" b="1" dirty="0">
              <a:solidFill>
                <a:srgbClr val="FF0000"/>
              </a:solidFill>
            </a:endParaRPr>
          </a:p>
        </p:txBody>
      </p:sp>
    </p:spTree>
    <p:extLst>
      <p:ext uri="{BB962C8B-B14F-4D97-AF65-F5344CB8AC3E}">
        <p14:creationId xmlns:p14="http://schemas.microsoft.com/office/powerpoint/2010/main" val="267826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32516"/>
            <a:ext cx="8229600" cy="1066800"/>
          </a:xfrm>
        </p:spPr>
        <p:txBody>
          <a:bodyPr>
            <a:normAutofit/>
          </a:bodyPr>
          <a:lstStyle/>
          <a:p>
            <a:r>
              <a:rPr lang="en-US" sz="1800" dirty="0" smtClean="0">
                <a:solidFill>
                  <a:schemeClr val="accent6">
                    <a:lumMod val="60000"/>
                    <a:lumOff val="40000"/>
                  </a:schemeClr>
                </a:solidFill>
              </a:rPr>
              <a:t>RUNNING THE DE-DUPLICATION S/W</a:t>
            </a:r>
            <a:br>
              <a:rPr lang="en-US" sz="1800" dirty="0" smtClean="0">
                <a:solidFill>
                  <a:schemeClr val="accent6">
                    <a:lumMod val="60000"/>
                    <a:lumOff val="40000"/>
                  </a:schemeClr>
                </a:solidFill>
              </a:rPr>
            </a:br>
            <a:r>
              <a:rPr lang="en-US" sz="1800" dirty="0" smtClean="0">
                <a:solidFill>
                  <a:schemeClr val="accent6">
                    <a:lumMod val="60000"/>
                    <a:lumOff val="40000"/>
                  </a:schemeClr>
                </a:solidFill>
              </a:rPr>
              <a:t>To </a:t>
            </a:r>
            <a:r>
              <a:rPr lang="en-US" sz="1800" dirty="0">
                <a:solidFill>
                  <a:schemeClr val="accent6">
                    <a:lumMod val="60000"/>
                    <a:lumOff val="40000"/>
                  </a:schemeClr>
                </a:solidFill>
              </a:rPr>
              <a:t>run the program</a:t>
            </a:r>
            <a:endParaRPr lang="en-IN" sz="1800" dirty="0">
              <a:solidFill>
                <a:schemeClr val="accent6">
                  <a:lumMod val="60000"/>
                  <a:lumOff val="40000"/>
                </a:schemeClr>
              </a:solidFill>
            </a:endParaRPr>
          </a:p>
        </p:txBody>
      </p:sp>
      <p:sp>
        <p:nvSpPr>
          <p:cNvPr id="3" name="Content Placeholder 2"/>
          <p:cNvSpPr>
            <a:spLocks noGrp="1"/>
          </p:cNvSpPr>
          <p:nvPr>
            <p:ph idx="1"/>
          </p:nvPr>
        </p:nvSpPr>
        <p:spPr>
          <a:xfrm>
            <a:off x="1752600" y="1550832"/>
            <a:ext cx="8229600" cy="4114800"/>
          </a:xfrm>
        </p:spPr>
        <p:txBody>
          <a:bodyPr>
            <a:normAutofit fontScale="77500" lnSpcReduction="20000"/>
          </a:bodyPr>
          <a:lstStyle/>
          <a:p>
            <a:pPr lvl="0" algn="just"/>
            <a:r>
              <a:rPr lang="en-IN" sz="1400" dirty="0"/>
              <a:t>Create input files, each line with fields: Part, Section, Serial, House#, EPIC#, Voter Name, Sex, Age, Relative Name, Relation, and Status. The fields are separated by tab character. These files can be generated from database. </a:t>
            </a:r>
          </a:p>
          <a:p>
            <a:pPr algn="just"/>
            <a:r>
              <a:rPr lang="en-IN" sz="1400" dirty="0"/>
              <a:t>Create directory structure as explained in the comments in the source code files.</a:t>
            </a:r>
          </a:p>
          <a:p>
            <a:pPr lvl="0" algn="just"/>
            <a:r>
              <a:rPr lang="en-IN" sz="1400" dirty="0"/>
              <a:t>Run ‘groupREC.py’ followed by ‘getDup.py’</a:t>
            </a:r>
          </a:p>
          <a:p>
            <a:pPr lvl="0" algn="just"/>
            <a:r>
              <a:rPr lang="en-IN" sz="1400" dirty="0"/>
              <a:t>Results are stored in a directory that can be chosen by editing concerned parameters in the source code. </a:t>
            </a:r>
          </a:p>
          <a:p>
            <a:pPr lvl="0" algn="just"/>
            <a:r>
              <a:rPr lang="en-IN" sz="1400" dirty="0"/>
              <a:t> Because they are still under development, the programs are run on IDE and not from command line. Changes to the directory structure are done in the source code file. These can be easily taken out to a configuration file. The code can also be made executable without Python interpreter.</a:t>
            </a:r>
          </a:p>
          <a:p>
            <a:pPr algn="just"/>
            <a:r>
              <a:rPr lang="en-IN" sz="1400" dirty="0"/>
              <a:t>Comparing records held against a key in dictionary is of complexity n</a:t>
            </a:r>
            <a:r>
              <a:rPr lang="en-IN" sz="1400" baseline="30000" dirty="0"/>
              <a:t>2</a:t>
            </a:r>
            <a:r>
              <a:rPr lang="en-IN" sz="1400" dirty="0"/>
              <a:t>. Based on the data, the program may take long to complete. The program prints on screen the time at the end of processing each file. Feedback on files that take unusually longer time to process will help improve the program. </a:t>
            </a:r>
          </a:p>
          <a:p>
            <a:pPr marL="0" lvl="0" indent="0">
              <a:buNone/>
            </a:pPr>
            <a:r>
              <a:rPr lang="en-IN" sz="2100" b="1" dirty="0" smtClean="0"/>
              <a:t>Development Environment</a:t>
            </a:r>
          </a:p>
          <a:p>
            <a:pPr lvl="0"/>
            <a:r>
              <a:rPr lang="en-IN" sz="1400" dirty="0" smtClean="0"/>
              <a:t>Use </a:t>
            </a:r>
            <a:r>
              <a:rPr lang="en-IN" sz="1400" dirty="0"/>
              <a:t>64 bit version of Python 2.7. Later versions of Python do not have some library support. </a:t>
            </a:r>
          </a:p>
          <a:p>
            <a:pPr lvl="0"/>
            <a:r>
              <a:rPr lang="en-IN" sz="1400" dirty="0"/>
              <a:t>Install modules </a:t>
            </a:r>
            <a:r>
              <a:rPr lang="en-IN" sz="1400" dirty="0" err="1"/>
              <a:t>fuzzywuzzy</a:t>
            </a:r>
            <a:r>
              <a:rPr lang="en-IN" sz="1400" dirty="0"/>
              <a:t> and from </a:t>
            </a:r>
            <a:r>
              <a:rPr lang="en-IN" sz="1400" dirty="0" err="1"/>
              <a:t>metaphone</a:t>
            </a:r>
            <a:r>
              <a:rPr lang="en-IN" sz="1400" dirty="0"/>
              <a:t>. </a:t>
            </a:r>
          </a:p>
          <a:p>
            <a:pPr lvl="0"/>
            <a:r>
              <a:rPr lang="en-IN" sz="1400" dirty="0"/>
              <a:t>IDLE, shipped with Python is adequate to run the program. </a:t>
            </a:r>
          </a:p>
          <a:p>
            <a:pPr algn="just"/>
            <a:endParaRPr lang="en-IN" sz="1400" dirty="0"/>
          </a:p>
          <a:p>
            <a:pPr lvl="0" algn="just"/>
            <a:endParaRPr lang="en-IN" sz="1400" dirty="0"/>
          </a:p>
          <a:p>
            <a:pPr lvl="0" algn="just"/>
            <a:endParaRPr lang="en-IN" sz="1400" dirty="0"/>
          </a:p>
          <a:p>
            <a:pPr lvl="0" algn="just"/>
            <a:endParaRPr lang="en-IN" sz="1400" dirty="0"/>
          </a:p>
          <a:p>
            <a:pPr lvl="0" algn="just"/>
            <a:endParaRPr lang="en-IN" sz="1400" dirty="0"/>
          </a:p>
          <a:p>
            <a:pPr algn="just"/>
            <a:endParaRPr lang="en-IN" sz="1400" dirty="0"/>
          </a:p>
        </p:txBody>
      </p:sp>
      <p:sp>
        <p:nvSpPr>
          <p:cNvPr id="4" name="Title 1"/>
          <p:cNvSpPr txBox="1">
            <a:spLocks/>
          </p:cNvSpPr>
          <p:nvPr/>
        </p:nvSpPr>
        <p:spPr>
          <a:xfrm>
            <a:off x="1752600" y="5204011"/>
            <a:ext cx="8229600" cy="1066800"/>
          </a:xfrm>
          <a:prstGeom prst="rect">
            <a:avLst/>
          </a:prstGeom>
        </p:spPr>
        <p:txBody>
          <a:bodyPr vert="horz" anchor="ctr">
            <a:normAutofit fontScale="97500"/>
          </a:bodyPr>
          <a:lstStyle/>
          <a:p>
            <a:pPr>
              <a:spcBef>
                <a:spcPct val="0"/>
              </a:spcBef>
              <a:defRPr/>
            </a:pPr>
            <a:r>
              <a:rPr lang="en-US" dirty="0">
                <a:solidFill>
                  <a:schemeClr val="tx2"/>
                </a:solidFill>
                <a:latin typeface="+mj-lt"/>
                <a:ea typeface="+mj-ea"/>
                <a:cs typeface="+mj-cs"/>
              </a:rPr>
              <a:t>FTP location for </a:t>
            </a:r>
            <a:r>
              <a:rPr lang="en-US" b="1" dirty="0">
                <a:solidFill>
                  <a:schemeClr val="tx2"/>
                </a:solidFill>
                <a:latin typeface="+mj-lt"/>
                <a:ea typeface="+mj-ea"/>
                <a:cs typeface="+mj-cs"/>
              </a:rPr>
              <a:t>de-duplication</a:t>
            </a:r>
            <a:r>
              <a:rPr lang="en-US" dirty="0">
                <a:solidFill>
                  <a:schemeClr val="tx2"/>
                </a:solidFill>
                <a:latin typeface="+mj-lt"/>
                <a:ea typeface="+mj-ea"/>
                <a:cs typeface="+mj-cs"/>
              </a:rPr>
              <a:t> s/w</a:t>
            </a:r>
            <a:endParaRPr lang="en-IN" dirty="0">
              <a:solidFill>
                <a:schemeClr val="tx2"/>
              </a:solidFill>
              <a:latin typeface="+mj-lt"/>
              <a:ea typeface="+mj-ea"/>
              <a:cs typeface="+mj-cs"/>
            </a:endParaRPr>
          </a:p>
        </p:txBody>
      </p:sp>
      <p:sp>
        <p:nvSpPr>
          <p:cNvPr id="5" name="Content Placeholder 2"/>
          <p:cNvSpPr txBox="1">
            <a:spLocks/>
          </p:cNvSpPr>
          <p:nvPr/>
        </p:nvSpPr>
        <p:spPr>
          <a:xfrm>
            <a:off x="1904999" y="5912222"/>
            <a:ext cx="8515827" cy="838200"/>
          </a:xfrm>
          <a:prstGeom prst="rect">
            <a:avLst/>
          </a:prstGeom>
        </p:spPr>
        <p:txBody>
          <a:bodyPr vert="horz">
            <a:normAutofit/>
          </a:bodyPr>
          <a:lstStyle/>
          <a:p>
            <a:pPr marL="365760" indent="-256032">
              <a:spcBef>
                <a:spcPts val="300"/>
              </a:spcBef>
              <a:buClr>
                <a:schemeClr val="accent3"/>
              </a:buClr>
              <a:defRPr/>
            </a:pPr>
            <a:r>
              <a:rPr lang="en-US" sz="1400" b="1" dirty="0">
                <a:hlinkClick r:id="rId2"/>
              </a:rPr>
              <a:t>ftp://164.100.34.8</a:t>
            </a:r>
            <a:r>
              <a:rPr lang="en-US" sz="1400" b="1" dirty="0"/>
              <a:t>   </a:t>
            </a:r>
            <a:r>
              <a:rPr lang="en-US" sz="1200" dirty="0"/>
              <a:t>Username : Administrator Password : </a:t>
            </a:r>
            <a:r>
              <a:rPr lang="en-US" sz="1200" dirty="0" smtClean="0"/>
              <a:t>12oct@sysnet    Folder </a:t>
            </a:r>
            <a:r>
              <a:rPr lang="en-US" sz="1200" dirty="0"/>
              <a:t>name : Deduplication (Python)</a:t>
            </a:r>
            <a:endParaRPr lang="en-IN" sz="1200" dirty="0"/>
          </a:p>
        </p:txBody>
      </p:sp>
      <p:sp>
        <p:nvSpPr>
          <p:cNvPr id="7" name="TextBox 6"/>
          <p:cNvSpPr txBox="1"/>
          <p:nvPr/>
        </p:nvSpPr>
        <p:spPr>
          <a:xfrm>
            <a:off x="4363203" y="243158"/>
            <a:ext cx="7540589" cy="584775"/>
          </a:xfrm>
          <a:prstGeom prst="rect">
            <a:avLst/>
          </a:prstGeom>
          <a:noFill/>
        </p:spPr>
        <p:txBody>
          <a:bodyPr wrap="none" rtlCol="0">
            <a:spAutoFit/>
          </a:bodyPr>
          <a:lstStyle/>
          <a:p>
            <a:pPr algn="r"/>
            <a:r>
              <a:rPr lang="en-US" sz="1600" b="1" dirty="0">
                <a:solidFill>
                  <a:srgbClr val="FF0000"/>
                </a:solidFill>
              </a:rPr>
              <a:t>THIS SLIDE IS ONLY FOR </a:t>
            </a:r>
            <a:r>
              <a:rPr lang="en-US" sz="1600" b="1" dirty="0" smtClean="0">
                <a:solidFill>
                  <a:srgbClr val="FF0000"/>
                </a:solidFill>
              </a:rPr>
              <a:t>TECHNICAL IT PERSONS  </a:t>
            </a:r>
            <a:r>
              <a:rPr lang="en-US" sz="1600" b="1" dirty="0">
                <a:solidFill>
                  <a:srgbClr val="FF0000"/>
                </a:solidFill>
              </a:rPr>
              <a:t>HANDLING DE-DUPLICATION </a:t>
            </a:r>
            <a:r>
              <a:rPr lang="en-US" sz="1600" b="1" dirty="0" smtClean="0">
                <a:solidFill>
                  <a:srgbClr val="FF0000"/>
                </a:solidFill>
              </a:rPr>
              <a:t>S/W.</a:t>
            </a:r>
            <a:endParaRPr lang="en-US" sz="1600" b="1" dirty="0">
              <a:solidFill>
                <a:srgbClr val="FF0000"/>
              </a:solidFill>
            </a:endParaRPr>
          </a:p>
          <a:p>
            <a:pPr algn="r"/>
            <a:r>
              <a:rPr lang="en-US" sz="1600" b="1" dirty="0">
                <a:solidFill>
                  <a:srgbClr val="FF0000"/>
                </a:solidFill>
              </a:rPr>
              <a:t>INTERESTED </a:t>
            </a:r>
            <a:r>
              <a:rPr lang="en-US" sz="1600" b="1" dirty="0" smtClean="0">
                <a:solidFill>
                  <a:srgbClr val="FF0000"/>
                </a:solidFill>
              </a:rPr>
              <a:t>OFFICERS </a:t>
            </a:r>
            <a:r>
              <a:rPr lang="en-US" sz="1600" b="1" dirty="0">
                <a:solidFill>
                  <a:srgbClr val="FF0000"/>
                </a:solidFill>
              </a:rPr>
              <a:t>MAY GO THROUGH IT TO ENSURE PROPER </a:t>
            </a:r>
            <a:r>
              <a:rPr lang="en-US" sz="1600" b="1" dirty="0" smtClean="0">
                <a:solidFill>
                  <a:srgbClr val="FF0000"/>
                </a:solidFill>
              </a:rPr>
              <a:t>DE-DUPLICATION.</a:t>
            </a:r>
            <a:endParaRPr lang="en-US" sz="1600" b="1" dirty="0">
              <a:solidFill>
                <a:srgbClr val="FF0000"/>
              </a:solidFill>
            </a:endParaRPr>
          </a:p>
        </p:txBody>
      </p:sp>
    </p:spTree>
    <p:extLst>
      <p:ext uri="{BB962C8B-B14F-4D97-AF65-F5344CB8AC3E}">
        <p14:creationId xmlns:p14="http://schemas.microsoft.com/office/powerpoint/2010/main" val="25044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12848"/>
            <a:ext cx="7216588" cy="2862262"/>
          </a:xfrm>
        </p:spPr>
        <p:txBody>
          <a:bodyPr/>
          <a:lstStyle/>
          <a:p>
            <a:r>
              <a:rPr lang="en-IN" dirty="0"/>
              <a:t>IDENTIFYING ERRORS</a:t>
            </a:r>
            <a:br>
              <a:rPr lang="en-IN" dirty="0"/>
            </a:br>
            <a:r>
              <a:rPr lang="en-IN" sz="4000" dirty="0"/>
              <a:t>IN THE</a:t>
            </a:r>
            <a:r>
              <a:rPr lang="en-IN" sz="4800" dirty="0"/>
              <a:t> ROLL</a:t>
            </a:r>
            <a:r>
              <a:rPr lang="en-IN" dirty="0"/>
              <a:t/>
            </a:r>
            <a:br>
              <a:rPr lang="en-IN" dirty="0"/>
            </a:br>
            <a:endParaRPr lang="en-IN" dirty="0"/>
          </a:p>
        </p:txBody>
      </p:sp>
    </p:spTree>
    <p:extLst>
      <p:ext uri="{BB962C8B-B14F-4D97-AF65-F5344CB8AC3E}">
        <p14:creationId xmlns:p14="http://schemas.microsoft.com/office/powerpoint/2010/main" val="359516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399" y="2212848"/>
            <a:ext cx="7297271" cy="2009528"/>
          </a:xfrm>
        </p:spPr>
        <p:txBody>
          <a:bodyPr/>
          <a:lstStyle/>
          <a:p>
            <a:pPr algn="ctr"/>
            <a:r>
              <a:rPr lang="en-IN" sz="6600" b="1" dirty="0" smtClean="0"/>
              <a:t>MOTIVATION</a:t>
            </a:r>
            <a:endParaRPr lang="en-IN" sz="6600" b="1" dirty="0"/>
          </a:p>
        </p:txBody>
      </p:sp>
    </p:spTree>
    <p:extLst>
      <p:ext uri="{BB962C8B-B14F-4D97-AF65-F5344CB8AC3E}">
        <p14:creationId xmlns:p14="http://schemas.microsoft.com/office/powerpoint/2010/main" val="5021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764" y="766832"/>
            <a:ext cx="9601200" cy="885265"/>
          </a:xfrm>
        </p:spPr>
        <p:txBody>
          <a:bodyPr/>
          <a:lstStyle/>
          <a:p>
            <a:pPr algn="ctr"/>
            <a:r>
              <a:rPr lang="en-IN" sz="4400" b="1" dirty="0" smtClean="0">
                <a:solidFill>
                  <a:schemeClr val="accent6">
                    <a:lumMod val="60000"/>
                    <a:lumOff val="40000"/>
                  </a:schemeClr>
                </a:solidFill>
              </a:rPr>
              <a:t>LIST </a:t>
            </a:r>
            <a:r>
              <a:rPr lang="en-IN" sz="3600" b="1" dirty="0" smtClean="0">
                <a:solidFill>
                  <a:schemeClr val="accent6">
                    <a:lumMod val="60000"/>
                    <a:lumOff val="40000"/>
                  </a:schemeClr>
                </a:solidFill>
              </a:rPr>
              <a:t>OF </a:t>
            </a:r>
            <a:r>
              <a:rPr lang="en-IN" sz="3600" dirty="0" smtClean="0">
                <a:solidFill>
                  <a:schemeClr val="accent6">
                    <a:lumMod val="60000"/>
                    <a:lumOff val="40000"/>
                  </a:schemeClr>
                </a:solidFill>
              </a:rPr>
              <a:t>POSSIBLE </a:t>
            </a:r>
            <a:r>
              <a:rPr lang="en-IN" sz="4400" b="1" dirty="0" smtClean="0">
                <a:solidFill>
                  <a:schemeClr val="accent6">
                    <a:lumMod val="60000"/>
                    <a:lumOff val="40000"/>
                  </a:schemeClr>
                </a:solidFill>
              </a:rPr>
              <a:t>ERRORS </a:t>
            </a:r>
            <a:r>
              <a:rPr lang="en-IN" sz="3600" dirty="0" smtClean="0">
                <a:solidFill>
                  <a:schemeClr val="accent6">
                    <a:lumMod val="60000"/>
                    <a:lumOff val="40000"/>
                  </a:schemeClr>
                </a:solidFill>
              </a:rPr>
              <a:t>IN ROLLS</a:t>
            </a:r>
            <a:r>
              <a:rPr lang="en-IN" sz="3200" dirty="0" smtClean="0">
                <a:solidFill>
                  <a:schemeClr val="accent6">
                    <a:lumMod val="60000"/>
                    <a:lumOff val="40000"/>
                  </a:schemeClr>
                </a:solidFill>
              </a:rPr>
              <a:t/>
            </a:r>
            <a:br>
              <a:rPr lang="en-IN" sz="3200" dirty="0" smtClean="0">
                <a:solidFill>
                  <a:schemeClr val="accent6">
                    <a:lumMod val="60000"/>
                    <a:lumOff val="40000"/>
                  </a:schemeClr>
                </a:solidFill>
              </a:rPr>
            </a:br>
            <a:r>
              <a:rPr lang="en-IN" sz="2400" dirty="0" smtClean="0">
                <a:solidFill>
                  <a:schemeClr val="accent6">
                    <a:lumMod val="60000"/>
                    <a:lumOff val="40000"/>
                  </a:schemeClr>
                </a:solidFill>
              </a:rPr>
              <a:t>DETECTABLE THROUGH ERMS APPLICATION S/W &amp; DATABASE </a:t>
            </a:r>
            <a:br>
              <a:rPr lang="en-IN" sz="2400" dirty="0" smtClean="0">
                <a:solidFill>
                  <a:schemeClr val="accent6">
                    <a:lumMod val="60000"/>
                    <a:lumOff val="40000"/>
                  </a:schemeClr>
                </a:solidFill>
              </a:rPr>
            </a:br>
            <a:r>
              <a:rPr lang="en-IN" sz="1600" b="1" dirty="0" smtClean="0">
                <a:solidFill>
                  <a:schemeClr val="accent6">
                    <a:lumMod val="60000"/>
                    <a:lumOff val="40000"/>
                  </a:schemeClr>
                </a:solidFill>
              </a:rPr>
              <a:t>(1)</a:t>
            </a:r>
            <a:endParaRPr lang="en-IN" dirty="0">
              <a:solidFill>
                <a:schemeClr val="accent6">
                  <a:lumMod val="60000"/>
                  <a:lumOff val="40000"/>
                </a:schemeClr>
              </a:solidFill>
            </a:endParaRPr>
          </a:p>
        </p:txBody>
      </p:sp>
      <p:sp>
        <p:nvSpPr>
          <p:cNvPr id="5" name="Content Placeholder 4"/>
          <p:cNvSpPr>
            <a:spLocks noGrp="1"/>
          </p:cNvSpPr>
          <p:nvPr>
            <p:ph idx="1"/>
          </p:nvPr>
        </p:nvSpPr>
        <p:spPr>
          <a:xfrm>
            <a:off x="1679648" y="1871030"/>
            <a:ext cx="9048458" cy="4936497"/>
          </a:xfrm>
        </p:spPr>
        <p:txBody>
          <a:bodyPr numCol="1">
            <a:noAutofit/>
          </a:bodyPr>
          <a:lstStyle/>
          <a:p>
            <a:pPr marL="742950" lvl="0" indent="-742950">
              <a:buFont typeface="+mj-lt"/>
              <a:buAutoNum type="arabicPeriod"/>
            </a:pPr>
            <a:r>
              <a:rPr lang="en-IN" sz="1800" dirty="0" smtClean="0"/>
              <a:t>Voter’s name has junk characters or is blank </a:t>
            </a:r>
            <a:endParaRPr lang="en-IN" sz="1800" dirty="0"/>
          </a:p>
          <a:p>
            <a:pPr marL="742950" lvl="0" indent="-742950">
              <a:buFont typeface="+mj-lt"/>
              <a:buAutoNum type="arabicPeriod"/>
            </a:pPr>
            <a:r>
              <a:rPr lang="en-IN" sz="1800" dirty="0"/>
              <a:t>Part No. has junk characters or is blank</a:t>
            </a:r>
          </a:p>
          <a:p>
            <a:pPr marL="742950" lvl="0" indent="-742950">
              <a:buFont typeface="+mj-lt"/>
              <a:buAutoNum type="arabicPeriod"/>
            </a:pPr>
            <a:r>
              <a:rPr lang="en-IN" sz="1800" dirty="0"/>
              <a:t>Serial No. of the Voter has junk characters or is blank</a:t>
            </a:r>
          </a:p>
          <a:p>
            <a:pPr marL="742950" lvl="0" indent="-742950">
              <a:buFont typeface="+mj-lt"/>
              <a:buAutoNum type="arabicPeriod"/>
            </a:pPr>
            <a:r>
              <a:rPr lang="en-IN" sz="1800" dirty="0"/>
              <a:t>Section No. has junk characters or is blank</a:t>
            </a:r>
          </a:p>
          <a:p>
            <a:pPr marL="742950" lvl="0" indent="-742950">
              <a:buFont typeface="+mj-lt"/>
              <a:buAutoNum type="arabicPeriod"/>
            </a:pPr>
            <a:r>
              <a:rPr lang="en-IN" sz="1800" dirty="0"/>
              <a:t>House No. has junk characters or is blank</a:t>
            </a:r>
          </a:p>
          <a:p>
            <a:pPr marL="742950" lvl="0" indent="-742950">
              <a:buFont typeface="+mj-lt"/>
              <a:buAutoNum type="arabicPeriod"/>
            </a:pPr>
            <a:r>
              <a:rPr lang="en-IN" sz="1800" dirty="0"/>
              <a:t>Voter relationship </a:t>
            </a:r>
            <a:r>
              <a:rPr lang="en-IN" sz="1800" dirty="0" smtClean="0"/>
              <a:t>has characters other than M or m (for Mother), F or f (for Father), H or h (for Husband), or O </a:t>
            </a:r>
            <a:r>
              <a:rPr lang="en-IN" sz="1800" dirty="0"/>
              <a:t>or </a:t>
            </a:r>
            <a:r>
              <a:rPr lang="en-IN" sz="1800" dirty="0" smtClean="0"/>
              <a:t>o (for Other)</a:t>
            </a:r>
            <a:endParaRPr lang="en-IN" sz="1800" dirty="0"/>
          </a:p>
          <a:p>
            <a:pPr marL="742950" lvl="0" indent="-742950">
              <a:buFont typeface="+mj-lt"/>
              <a:buAutoNum type="arabicPeriod"/>
            </a:pPr>
            <a:r>
              <a:rPr lang="en-IN" sz="1800" dirty="0"/>
              <a:t>Voter Sex </a:t>
            </a:r>
            <a:r>
              <a:rPr lang="en-IN" sz="1800" dirty="0" smtClean="0"/>
              <a:t>has characters </a:t>
            </a:r>
            <a:r>
              <a:rPr lang="en-IN" sz="1800" dirty="0"/>
              <a:t>other than </a:t>
            </a:r>
            <a:r>
              <a:rPr lang="en-IN" sz="1800" dirty="0" smtClean="0"/>
              <a:t>M (Male), F (Female) or O (Other)</a:t>
            </a:r>
            <a:endParaRPr lang="en-IN" sz="1800" dirty="0"/>
          </a:p>
          <a:p>
            <a:pPr marL="742950" lvl="0" indent="-742950">
              <a:buFont typeface="+mj-lt"/>
              <a:buAutoNum type="arabicPeriod"/>
            </a:pPr>
            <a:r>
              <a:rPr lang="en-IN" sz="1800" dirty="0"/>
              <a:t>Voter gender is </a:t>
            </a:r>
            <a:r>
              <a:rPr lang="en-IN" sz="1800" dirty="0" smtClean="0"/>
              <a:t>Male (M) but </a:t>
            </a:r>
            <a:r>
              <a:rPr lang="en-IN" sz="1800" dirty="0"/>
              <a:t>relationship is </a:t>
            </a:r>
            <a:r>
              <a:rPr lang="en-IN" sz="1800" dirty="0" smtClean="0"/>
              <a:t>Husband (H)</a:t>
            </a:r>
            <a:endParaRPr lang="en-IN" sz="1800" dirty="0"/>
          </a:p>
          <a:p>
            <a:pPr marL="742950" lvl="0" indent="-742950">
              <a:buFont typeface="+mj-lt"/>
              <a:buAutoNum type="arabicPeriod"/>
            </a:pPr>
            <a:r>
              <a:rPr lang="en-IN" sz="1800" dirty="0" smtClean="0"/>
              <a:t>Voter’s relative’s </a:t>
            </a:r>
            <a:r>
              <a:rPr lang="en-IN" sz="1800" dirty="0"/>
              <a:t>name has junk characters or is </a:t>
            </a:r>
            <a:r>
              <a:rPr lang="en-IN" sz="1800" dirty="0" smtClean="0"/>
              <a:t>blank</a:t>
            </a:r>
            <a:endParaRPr lang="en-IN" sz="1800" dirty="0"/>
          </a:p>
        </p:txBody>
      </p:sp>
    </p:spTree>
    <p:extLst>
      <p:ext uri="{BB962C8B-B14F-4D97-AF65-F5344CB8AC3E}">
        <p14:creationId xmlns:p14="http://schemas.microsoft.com/office/powerpoint/2010/main" val="138373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64988" y="1929346"/>
            <a:ext cx="9072970" cy="4852215"/>
          </a:xfrm>
        </p:spPr>
        <p:txBody>
          <a:bodyPr numCol="1">
            <a:noAutofit/>
          </a:bodyPr>
          <a:lstStyle/>
          <a:p>
            <a:pPr marL="742950" lvl="0" indent="-742950">
              <a:buFont typeface="+mj-lt"/>
              <a:buAutoNum type="arabicPeriod" startAt="10"/>
            </a:pPr>
            <a:r>
              <a:rPr lang="en-IN" sz="1800" dirty="0" smtClean="0"/>
              <a:t>EPIC </a:t>
            </a:r>
            <a:r>
              <a:rPr lang="en-IN" sz="1800" dirty="0"/>
              <a:t>no. </a:t>
            </a:r>
            <a:r>
              <a:rPr lang="en-IN" sz="1800" dirty="0" smtClean="0"/>
              <a:t>has </a:t>
            </a:r>
            <a:r>
              <a:rPr lang="en-IN" sz="1800" dirty="0"/>
              <a:t>less than </a:t>
            </a:r>
            <a:r>
              <a:rPr lang="en-IN" sz="1800" dirty="0" smtClean="0"/>
              <a:t>10 characters</a:t>
            </a:r>
            <a:endParaRPr lang="en-IN" sz="1800" dirty="0"/>
          </a:p>
          <a:p>
            <a:pPr marL="742950" lvl="0" indent="-742950">
              <a:buFont typeface="+mj-lt"/>
              <a:buAutoNum type="arabicPeriod" startAt="10"/>
            </a:pPr>
            <a:r>
              <a:rPr lang="en-IN" sz="1800" dirty="0"/>
              <a:t>Age is less than 18 </a:t>
            </a:r>
            <a:r>
              <a:rPr lang="en-IN" sz="1800" dirty="0" smtClean="0"/>
              <a:t>years or </a:t>
            </a:r>
            <a:r>
              <a:rPr lang="en-IN" sz="1800" dirty="0"/>
              <a:t>greater than </a:t>
            </a:r>
            <a:r>
              <a:rPr lang="en-IN" sz="1800" dirty="0" smtClean="0"/>
              <a:t>100 years</a:t>
            </a:r>
            <a:endParaRPr lang="en-IN" sz="1800" dirty="0"/>
          </a:p>
          <a:p>
            <a:pPr marL="742950" lvl="0" indent="-742950">
              <a:buFont typeface="+mj-lt"/>
              <a:buAutoNum type="arabicPeriod" startAt="10"/>
            </a:pPr>
            <a:r>
              <a:rPr lang="en-IN" sz="1800" dirty="0"/>
              <a:t>Photograph </a:t>
            </a:r>
            <a:r>
              <a:rPr lang="en-IN" sz="1800" dirty="0" smtClean="0"/>
              <a:t>exists </a:t>
            </a:r>
            <a:r>
              <a:rPr lang="en-IN" sz="1800" dirty="0"/>
              <a:t>but </a:t>
            </a:r>
            <a:r>
              <a:rPr lang="en-IN" sz="1800" dirty="0" smtClean="0"/>
              <a:t>EPIC </a:t>
            </a:r>
            <a:r>
              <a:rPr lang="en-IN" sz="1800" dirty="0"/>
              <a:t>Card </a:t>
            </a:r>
            <a:r>
              <a:rPr lang="en-IN" sz="1800" dirty="0" smtClean="0"/>
              <a:t>Number </a:t>
            </a:r>
            <a:r>
              <a:rPr lang="en-IN" sz="1800" dirty="0"/>
              <a:t>is not </a:t>
            </a:r>
            <a:r>
              <a:rPr lang="en-IN" sz="1800" dirty="0" smtClean="0"/>
              <a:t> mentioned in the roll</a:t>
            </a:r>
            <a:endParaRPr lang="en-IN" sz="1800" dirty="0"/>
          </a:p>
          <a:p>
            <a:pPr marL="742950" lvl="0" indent="-742950">
              <a:buFont typeface="+mj-lt"/>
              <a:buAutoNum type="arabicPeriod" startAt="10"/>
            </a:pPr>
            <a:r>
              <a:rPr lang="en-IN" sz="1800" dirty="0" smtClean="0"/>
              <a:t>EPIC </a:t>
            </a:r>
            <a:r>
              <a:rPr lang="en-IN" sz="1800" dirty="0"/>
              <a:t>Card </a:t>
            </a:r>
            <a:r>
              <a:rPr lang="en-IN" sz="1800" dirty="0" smtClean="0"/>
              <a:t>Number exists </a:t>
            </a:r>
            <a:r>
              <a:rPr lang="en-IN" sz="1800" dirty="0"/>
              <a:t>but Photograph is not </a:t>
            </a:r>
            <a:r>
              <a:rPr lang="en-IN" sz="1800" dirty="0" smtClean="0"/>
              <a:t>available in the roll</a:t>
            </a:r>
            <a:endParaRPr lang="en-IN" sz="1800" dirty="0"/>
          </a:p>
          <a:p>
            <a:pPr marL="742950" lvl="0" indent="-742950">
              <a:buFont typeface="+mj-lt"/>
              <a:buAutoNum type="arabicPeriod" startAt="10"/>
            </a:pPr>
            <a:r>
              <a:rPr lang="en-IN" sz="1800" dirty="0"/>
              <a:t>List of Records where EPIC </a:t>
            </a:r>
            <a:r>
              <a:rPr lang="en-IN" sz="1800" dirty="0" smtClean="0"/>
              <a:t>Number </a:t>
            </a:r>
            <a:r>
              <a:rPr lang="en-IN" sz="1800" dirty="0"/>
              <a:t>is </a:t>
            </a:r>
            <a:r>
              <a:rPr lang="en-IN" sz="1800" dirty="0" smtClean="0"/>
              <a:t>repeating – Case of Duplicate EPIC Number</a:t>
            </a:r>
            <a:endParaRPr lang="en-IN" sz="1800" dirty="0"/>
          </a:p>
          <a:p>
            <a:pPr marL="742950" lvl="0" indent="-742950">
              <a:buFont typeface="+mj-lt"/>
              <a:buAutoNum type="arabicPeriod" startAt="10"/>
            </a:pPr>
            <a:r>
              <a:rPr lang="en-IN" sz="1800" dirty="0"/>
              <a:t>Voter gender is </a:t>
            </a:r>
            <a:r>
              <a:rPr lang="en-IN" sz="1800" dirty="0" smtClean="0"/>
              <a:t>Female (F) but the relationship mentioned in the roll is ‘Father (F) or Other (O)’ for a </a:t>
            </a:r>
            <a:r>
              <a:rPr lang="en-IN" sz="1800" dirty="0"/>
              <a:t>voter </a:t>
            </a:r>
            <a:r>
              <a:rPr lang="en-IN" sz="1800" dirty="0" smtClean="0"/>
              <a:t>of age more than 30 years. [This is to help track female voters who may change their residence after marriage].</a:t>
            </a:r>
            <a:endParaRPr lang="en-IN" sz="1800" dirty="0"/>
          </a:p>
          <a:p>
            <a:pPr marL="742950" lvl="0" indent="-742950">
              <a:buFont typeface="+mj-lt"/>
              <a:buAutoNum type="arabicPeriod" startAt="10"/>
            </a:pPr>
            <a:r>
              <a:rPr lang="en-IN" sz="1800" dirty="0"/>
              <a:t>Voter Status </a:t>
            </a:r>
            <a:r>
              <a:rPr lang="en-IN" sz="1800" dirty="0" smtClean="0"/>
              <a:t>Type is ‘other than N or n (New), E or e (Expired), S or s (Shifted), M or m (Modified), R or r (Repeated)’  or if it is Junk </a:t>
            </a:r>
            <a:r>
              <a:rPr lang="en-IN" sz="1800" dirty="0"/>
              <a:t>Characters</a:t>
            </a:r>
          </a:p>
          <a:p>
            <a:pPr marL="742950" lvl="0" indent="-742950">
              <a:buFont typeface="+mj-lt"/>
              <a:buAutoNum type="arabicPeriod" startAt="10"/>
            </a:pPr>
            <a:r>
              <a:rPr lang="en-IN" sz="1800" dirty="0" smtClean="0"/>
              <a:t>Sections which have </a:t>
            </a:r>
            <a:r>
              <a:rPr lang="en-IN" sz="1800" dirty="0"/>
              <a:t>no </a:t>
            </a:r>
            <a:r>
              <a:rPr lang="en-IN" sz="1800" dirty="0" smtClean="0"/>
              <a:t>voters in the roll</a:t>
            </a:r>
            <a:endParaRPr lang="en-IN" sz="1800" dirty="0"/>
          </a:p>
          <a:p>
            <a:pPr marL="342900" indent="-342900">
              <a:buFont typeface="+mj-lt"/>
              <a:buAutoNum type="arabicPeriod" startAt="10"/>
            </a:pPr>
            <a:endParaRPr lang="en-IN" sz="1800" dirty="0"/>
          </a:p>
        </p:txBody>
      </p:sp>
      <p:sp>
        <p:nvSpPr>
          <p:cNvPr id="6" name="Title 1"/>
          <p:cNvSpPr>
            <a:spLocks noGrp="1"/>
          </p:cNvSpPr>
          <p:nvPr>
            <p:ph type="title"/>
          </p:nvPr>
        </p:nvSpPr>
        <p:spPr>
          <a:xfrm>
            <a:off x="1256764" y="728195"/>
            <a:ext cx="9601200" cy="885265"/>
          </a:xfrm>
        </p:spPr>
        <p:txBody>
          <a:bodyPr/>
          <a:lstStyle/>
          <a:p>
            <a:pPr algn="ctr"/>
            <a:r>
              <a:rPr lang="en-IN" sz="4400" b="1" dirty="0" smtClean="0">
                <a:solidFill>
                  <a:schemeClr val="accent6">
                    <a:lumMod val="60000"/>
                    <a:lumOff val="40000"/>
                  </a:schemeClr>
                </a:solidFill>
              </a:rPr>
              <a:t>LIST </a:t>
            </a:r>
            <a:r>
              <a:rPr lang="en-IN" sz="3600" b="1" dirty="0" smtClean="0">
                <a:solidFill>
                  <a:schemeClr val="accent6">
                    <a:lumMod val="60000"/>
                    <a:lumOff val="40000"/>
                  </a:schemeClr>
                </a:solidFill>
              </a:rPr>
              <a:t>OF </a:t>
            </a:r>
            <a:r>
              <a:rPr lang="en-IN" sz="3600" dirty="0" smtClean="0">
                <a:solidFill>
                  <a:schemeClr val="accent6">
                    <a:lumMod val="60000"/>
                    <a:lumOff val="40000"/>
                  </a:schemeClr>
                </a:solidFill>
              </a:rPr>
              <a:t>POSSIBLE </a:t>
            </a:r>
            <a:r>
              <a:rPr lang="en-IN" sz="4400" b="1" dirty="0" smtClean="0">
                <a:solidFill>
                  <a:schemeClr val="accent6">
                    <a:lumMod val="60000"/>
                    <a:lumOff val="40000"/>
                  </a:schemeClr>
                </a:solidFill>
              </a:rPr>
              <a:t>ERRORS </a:t>
            </a:r>
            <a:r>
              <a:rPr lang="en-IN" sz="3600" dirty="0" smtClean="0">
                <a:solidFill>
                  <a:schemeClr val="accent6">
                    <a:lumMod val="60000"/>
                    <a:lumOff val="40000"/>
                  </a:schemeClr>
                </a:solidFill>
              </a:rPr>
              <a:t>IN ROLLS</a:t>
            </a:r>
            <a:r>
              <a:rPr lang="en-IN" sz="3200" dirty="0" smtClean="0">
                <a:solidFill>
                  <a:schemeClr val="accent6">
                    <a:lumMod val="60000"/>
                    <a:lumOff val="40000"/>
                  </a:schemeClr>
                </a:solidFill>
              </a:rPr>
              <a:t/>
            </a:r>
            <a:br>
              <a:rPr lang="en-IN" sz="3200" dirty="0" smtClean="0">
                <a:solidFill>
                  <a:schemeClr val="accent6">
                    <a:lumMod val="60000"/>
                    <a:lumOff val="40000"/>
                  </a:schemeClr>
                </a:solidFill>
              </a:rPr>
            </a:br>
            <a:r>
              <a:rPr lang="en-IN" sz="2400" dirty="0" smtClean="0">
                <a:solidFill>
                  <a:schemeClr val="accent6">
                    <a:lumMod val="60000"/>
                    <a:lumOff val="40000"/>
                  </a:schemeClr>
                </a:solidFill>
              </a:rPr>
              <a:t>DETECTABLE THROUGH ERMS APPLICATION S/W &amp; DATABASE </a:t>
            </a:r>
            <a:br>
              <a:rPr lang="en-IN" sz="2400" dirty="0" smtClean="0">
                <a:solidFill>
                  <a:schemeClr val="accent6">
                    <a:lumMod val="60000"/>
                    <a:lumOff val="40000"/>
                  </a:schemeClr>
                </a:solidFill>
              </a:rPr>
            </a:br>
            <a:r>
              <a:rPr lang="en-IN" sz="1600" b="1" dirty="0" smtClean="0">
                <a:solidFill>
                  <a:schemeClr val="accent6">
                    <a:lumMod val="60000"/>
                    <a:lumOff val="40000"/>
                  </a:schemeClr>
                </a:solidFill>
              </a:rPr>
              <a:t>(</a:t>
            </a:r>
            <a:r>
              <a:rPr lang="en-IN" sz="1600" b="1" dirty="0">
                <a:solidFill>
                  <a:schemeClr val="accent6">
                    <a:lumMod val="60000"/>
                    <a:lumOff val="40000"/>
                  </a:schemeClr>
                </a:solidFill>
              </a:rPr>
              <a:t>2</a:t>
            </a:r>
            <a:r>
              <a:rPr lang="en-IN" sz="1600" b="1" dirty="0" smtClean="0">
                <a:solidFill>
                  <a:schemeClr val="accent6">
                    <a:lumMod val="60000"/>
                    <a:lumOff val="40000"/>
                  </a:schemeClr>
                </a:solidFill>
              </a:rPr>
              <a:t>)</a:t>
            </a:r>
            <a:endParaRPr lang="en-IN" dirty="0">
              <a:solidFill>
                <a:schemeClr val="accent6">
                  <a:lumMod val="60000"/>
                  <a:lumOff val="40000"/>
                </a:schemeClr>
              </a:solidFill>
            </a:endParaRPr>
          </a:p>
        </p:txBody>
      </p:sp>
    </p:spTree>
    <p:extLst>
      <p:ext uri="{BB962C8B-B14F-4D97-AF65-F5344CB8AC3E}">
        <p14:creationId xmlns:p14="http://schemas.microsoft.com/office/powerpoint/2010/main" val="178042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660249" y="1432052"/>
            <a:ext cx="6019799" cy="5074227"/>
          </a:xfrm>
        </p:spPr>
        <p:txBody>
          <a:bodyPr>
            <a:noAutofit/>
          </a:bodyPr>
          <a:lstStyle/>
          <a:p>
            <a:pPr algn="just"/>
            <a:r>
              <a:rPr lang="en-IN" sz="2400" dirty="0" smtClean="0"/>
              <a:t>If any of these 17 errors exist in the roll, they would appear in the ‘</a:t>
            </a:r>
            <a:r>
              <a:rPr lang="en-IN" sz="2400" b="1" dirty="0" smtClean="0">
                <a:solidFill>
                  <a:schemeClr val="accent6">
                    <a:lumMod val="40000"/>
                    <a:lumOff val="60000"/>
                  </a:schemeClr>
                </a:solidFill>
              </a:rPr>
              <a:t>LIST OF ERRORS</a:t>
            </a:r>
            <a:r>
              <a:rPr lang="en-IN" sz="2400" dirty="0" smtClean="0"/>
              <a:t>’ &amp; the ‘</a:t>
            </a:r>
            <a:r>
              <a:rPr lang="en-IN" sz="2400" b="1" dirty="0" smtClean="0">
                <a:solidFill>
                  <a:schemeClr val="accent6">
                    <a:lumMod val="40000"/>
                    <a:lumOff val="60000"/>
                  </a:schemeClr>
                </a:solidFill>
              </a:rPr>
              <a:t>PS WISE ERROR REPORT</a:t>
            </a:r>
            <a:r>
              <a:rPr lang="en-IN" sz="2400" dirty="0" smtClean="0"/>
              <a:t>’ which can be generated on computer in the formats shown on the side by using the ERMS software and E-Roll Database.</a:t>
            </a:r>
          </a:p>
          <a:p>
            <a:pPr algn="just"/>
            <a:r>
              <a:rPr lang="en-IN" dirty="0" smtClean="0">
                <a:solidFill>
                  <a:schemeClr val="accent6">
                    <a:lumMod val="40000"/>
                    <a:lumOff val="60000"/>
                  </a:schemeClr>
                </a:solidFill>
              </a:rPr>
              <a:t>Each trainee ERO/ AERO should generate these error reports </a:t>
            </a:r>
            <a:r>
              <a:rPr lang="en-IN" dirty="0" smtClean="0"/>
              <a:t>shown on the side for his AC </a:t>
            </a:r>
            <a:r>
              <a:rPr lang="en-IN" dirty="0" smtClean="0">
                <a:solidFill>
                  <a:schemeClr val="accent6">
                    <a:lumMod val="40000"/>
                    <a:lumOff val="60000"/>
                  </a:schemeClr>
                </a:solidFill>
              </a:rPr>
              <a:t>before training</a:t>
            </a:r>
            <a:r>
              <a:rPr lang="en-IN" dirty="0" smtClean="0"/>
              <a:t>, and bring them to the training with himself.</a:t>
            </a:r>
          </a:p>
          <a:p>
            <a:pPr algn="just"/>
            <a:r>
              <a:rPr lang="en-IN" sz="1600" dirty="0" smtClean="0"/>
              <a:t>States which do not use ECI’s ERMS application, should develop and use similar applications for this purpose.</a:t>
            </a:r>
          </a:p>
          <a:p>
            <a:pPr algn="just"/>
            <a:r>
              <a:rPr lang="en-IN" sz="1400" dirty="0" smtClean="0"/>
              <a:t>If it is not possible to generate these error reports on computer, then EROs should get these errors identified and reports generated through manual inspection of the rolls before training and bring them to the training wi</a:t>
            </a:r>
            <a:r>
              <a:rPr lang="en-IN" sz="1400" dirty="0" smtClean="0">
                <a:solidFill>
                  <a:schemeClr val="accent6">
                    <a:lumMod val="40000"/>
                    <a:lumOff val="60000"/>
                  </a:schemeClr>
                </a:solidFill>
              </a:rPr>
              <a:t>th </a:t>
            </a:r>
            <a:r>
              <a:rPr lang="en-IN" sz="1400" dirty="0" smtClean="0"/>
              <a:t>themselves.</a:t>
            </a:r>
          </a:p>
        </p:txBody>
      </p:sp>
      <p:sp>
        <p:nvSpPr>
          <p:cNvPr id="6" name="Title 1"/>
          <p:cNvSpPr txBox="1">
            <a:spLocks/>
          </p:cNvSpPr>
          <p:nvPr/>
        </p:nvSpPr>
        <p:spPr>
          <a:xfrm>
            <a:off x="1163802" y="-863600"/>
            <a:ext cx="10496551" cy="22956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200" kern="1200" baseline="0">
                <a:solidFill>
                  <a:schemeClr val="tx1"/>
                </a:solidFill>
                <a:latin typeface="+mj-lt"/>
                <a:ea typeface="+mj-ea"/>
                <a:cs typeface="+mj-cs"/>
              </a:defRPr>
            </a:lvl1pPr>
          </a:lstStyle>
          <a:p>
            <a:pPr algn="r"/>
            <a:r>
              <a:rPr lang="en-IN" sz="4400" dirty="0" smtClean="0">
                <a:solidFill>
                  <a:schemeClr val="accent6">
                    <a:lumMod val="60000"/>
                    <a:lumOff val="40000"/>
                  </a:schemeClr>
                </a:solidFill>
              </a:rPr>
              <a:t>IDENTIFYING ERRORS</a:t>
            </a:r>
            <a:r>
              <a:rPr lang="en-IN" sz="1200" dirty="0" smtClean="0">
                <a:solidFill>
                  <a:schemeClr val="accent6">
                    <a:lumMod val="60000"/>
                    <a:lumOff val="40000"/>
                  </a:schemeClr>
                </a:solidFill>
              </a:rPr>
              <a:t/>
            </a:r>
            <a:br>
              <a:rPr lang="en-IN" sz="1200" dirty="0" smtClean="0">
                <a:solidFill>
                  <a:schemeClr val="accent6">
                    <a:lumMod val="60000"/>
                    <a:lumOff val="40000"/>
                  </a:schemeClr>
                </a:solidFill>
              </a:rPr>
            </a:br>
            <a:r>
              <a:rPr lang="en-IN" sz="2000" dirty="0" smtClean="0">
                <a:solidFill>
                  <a:schemeClr val="accent6">
                    <a:lumMod val="60000"/>
                    <a:lumOff val="40000"/>
                  </a:schemeClr>
                </a:solidFill>
              </a:rPr>
              <a:t>IN THE</a:t>
            </a:r>
            <a:r>
              <a:rPr lang="en-IN" sz="2800" dirty="0" smtClean="0">
                <a:solidFill>
                  <a:schemeClr val="accent6">
                    <a:lumMod val="60000"/>
                    <a:lumOff val="40000"/>
                  </a:schemeClr>
                </a:solidFill>
              </a:rPr>
              <a:t> ROLL</a:t>
            </a:r>
            <a:r>
              <a:rPr lang="en-IN" sz="1200" dirty="0" smtClean="0"/>
              <a:t/>
            </a:r>
            <a:br>
              <a:rPr lang="en-IN" sz="1200" dirty="0" smtClean="0"/>
            </a:br>
            <a:endParaRPr lang="en-IN" sz="1200" dirty="0"/>
          </a:p>
        </p:txBody>
      </p:sp>
      <p:pic>
        <p:nvPicPr>
          <p:cNvPr id="9" name="Content Placeholder 4"/>
          <p:cNvPicPr/>
          <p:nvPr/>
        </p:nvPicPr>
        <p:blipFill rotWithShape="1">
          <a:blip r:embed="rId2" cstate="print"/>
          <a:srcRect l="26203" t="12537" r="18269" b="3797"/>
          <a:stretch/>
        </p:blipFill>
        <p:spPr bwMode="auto">
          <a:xfrm>
            <a:off x="0" y="0"/>
            <a:ext cx="3536576" cy="3429000"/>
          </a:xfrm>
          <a:prstGeom prst="rect">
            <a:avLst/>
          </a:prstGeom>
          <a:noFill/>
          <a:ln>
            <a:noFill/>
          </a:ln>
          <a:extLst>
            <a:ext uri="{53640926-AAD7-44D8-BBD7-CCE9431645EC}">
              <a14:shadowObscured xmlns:a14="http://schemas.microsoft.com/office/drawing/2010/main"/>
            </a:ext>
          </a:extLst>
        </p:spPr>
      </p:pic>
      <p:pic>
        <p:nvPicPr>
          <p:cNvPr id="10" name="Content Placeholder 4"/>
          <p:cNvPicPr/>
          <p:nvPr/>
        </p:nvPicPr>
        <p:blipFill rotWithShape="1">
          <a:blip r:embed="rId3" cstate="print"/>
          <a:srcRect l="26589" t="12893" r="16908" b="4787"/>
          <a:stretch/>
        </p:blipFill>
        <p:spPr bwMode="auto">
          <a:xfrm>
            <a:off x="1768288" y="3523130"/>
            <a:ext cx="3737415" cy="3429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115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848057" y="1852028"/>
            <a:ext cx="3048001" cy="5074227"/>
          </a:xfrm>
        </p:spPr>
        <p:txBody>
          <a:bodyPr>
            <a:noAutofit/>
          </a:bodyPr>
          <a:lstStyle/>
          <a:p>
            <a:r>
              <a:rPr lang="en-IN" dirty="0"/>
              <a:t>Each trainee </a:t>
            </a:r>
            <a:r>
              <a:rPr lang="en-IN" dirty="0" smtClean="0"/>
              <a:t> ERO/ AERO </a:t>
            </a:r>
            <a:r>
              <a:rPr lang="en-IN" dirty="0"/>
              <a:t>should carefully see which probable errors have been identified in </a:t>
            </a:r>
            <a:r>
              <a:rPr lang="en-IN" dirty="0" smtClean="0"/>
              <a:t>these reports by </a:t>
            </a:r>
            <a:r>
              <a:rPr lang="en-IN" dirty="0"/>
              <a:t>the computer. </a:t>
            </a:r>
            <a:endParaRPr lang="en-IN" sz="600" dirty="0" smtClean="0"/>
          </a:p>
          <a:p>
            <a:r>
              <a:rPr lang="en-IN" dirty="0" smtClean="0"/>
              <a:t>He should also </a:t>
            </a:r>
            <a:r>
              <a:rPr lang="en-IN" dirty="0"/>
              <a:t>list </a:t>
            </a:r>
            <a:r>
              <a:rPr lang="en-IN" dirty="0" smtClean="0"/>
              <a:t>any more errors and problems that </a:t>
            </a:r>
            <a:r>
              <a:rPr lang="en-IN" dirty="0"/>
              <a:t>he may have </a:t>
            </a:r>
            <a:r>
              <a:rPr lang="en-IN" dirty="0" smtClean="0"/>
              <a:t>found in his roll or relating to enrolment in his area over time, during field visits or otherwise.</a:t>
            </a:r>
            <a:endParaRPr lang="en-IN" dirty="0"/>
          </a:p>
          <a:p>
            <a:r>
              <a:rPr lang="en-IN" dirty="0"/>
              <a:t>He should analyse </a:t>
            </a:r>
            <a:r>
              <a:rPr lang="en-IN" dirty="0" smtClean="0"/>
              <a:t>all these errors and problems, and think how he would verify and remove them.</a:t>
            </a:r>
          </a:p>
        </p:txBody>
      </p:sp>
      <p:sp>
        <p:nvSpPr>
          <p:cNvPr id="6" name="Title 1"/>
          <p:cNvSpPr txBox="1">
            <a:spLocks/>
          </p:cNvSpPr>
          <p:nvPr/>
        </p:nvSpPr>
        <p:spPr>
          <a:xfrm>
            <a:off x="1219200" y="-669096"/>
            <a:ext cx="10496551" cy="22956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200" kern="1200" baseline="0">
                <a:solidFill>
                  <a:schemeClr val="tx1"/>
                </a:solidFill>
                <a:latin typeface="+mj-lt"/>
                <a:ea typeface="+mj-ea"/>
                <a:cs typeface="+mj-cs"/>
              </a:defRPr>
            </a:lvl1pPr>
          </a:lstStyle>
          <a:p>
            <a:pPr algn="r"/>
            <a:r>
              <a:rPr lang="en-IN" sz="4400" dirty="0" smtClean="0">
                <a:solidFill>
                  <a:schemeClr val="accent6">
                    <a:lumMod val="60000"/>
                    <a:lumOff val="40000"/>
                  </a:schemeClr>
                </a:solidFill>
              </a:rPr>
              <a:t>IDENTIFYING ERRORS</a:t>
            </a:r>
            <a:r>
              <a:rPr lang="en-IN" sz="1200" dirty="0" smtClean="0">
                <a:solidFill>
                  <a:schemeClr val="accent6">
                    <a:lumMod val="60000"/>
                    <a:lumOff val="40000"/>
                  </a:schemeClr>
                </a:solidFill>
              </a:rPr>
              <a:t/>
            </a:r>
            <a:br>
              <a:rPr lang="en-IN" sz="1200" dirty="0" smtClean="0">
                <a:solidFill>
                  <a:schemeClr val="accent6">
                    <a:lumMod val="60000"/>
                    <a:lumOff val="40000"/>
                  </a:schemeClr>
                </a:solidFill>
              </a:rPr>
            </a:br>
            <a:r>
              <a:rPr lang="en-IN" sz="2000" dirty="0" smtClean="0">
                <a:solidFill>
                  <a:schemeClr val="accent6">
                    <a:lumMod val="60000"/>
                    <a:lumOff val="40000"/>
                  </a:schemeClr>
                </a:solidFill>
              </a:rPr>
              <a:t>IN THE</a:t>
            </a:r>
            <a:r>
              <a:rPr lang="en-IN" sz="2800" dirty="0" smtClean="0">
                <a:solidFill>
                  <a:schemeClr val="accent6">
                    <a:lumMod val="60000"/>
                    <a:lumOff val="40000"/>
                  </a:schemeClr>
                </a:solidFill>
              </a:rPr>
              <a:t> ROLL</a:t>
            </a:r>
            <a:r>
              <a:rPr lang="en-IN" sz="1200" dirty="0" smtClean="0">
                <a:solidFill>
                  <a:schemeClr val="accent6">
                    <a:lumMod val="60000"/>
                    <a:lumOff val="40000"/>
                  </a:schemeClr>
                </a:solidFill>
              </a:rPr>
              <a:t/>
            </a:r>
            <a:br>
              <a:rPr lang="en-IN" sz="1200" dirty="0" smtClean="0">
                <a:solidFill>
                  <a:schemeClr val="accent6">
                    <a:lumMod val="60000"/>
                    <a:lumOff val="40000"/>
                  </a:schemeClr>
                </a:solidFill>
              </a:rPr>
            </a:br>
            <a:endParaRPr lang="en-IN" sz="1200" dirty="0">
              <a:solidFill>
                <a:schemeClr val="accent6">
                  <a:lumMod val="60000"/>
                  <a:lumOff val="40000"/>
                </a:schemeClr>
              </a:solidFill>
            </a:endParaRPr>
          </a:p>
        </p:txBody>
      </p:sp>
      <p:pic>
        <p:nvPicPr>
          <p:cNvPr id="9" name="Content Placeholder 4"/>
          <p:cNvPicPr/>
          <p:nvPr/>
        </p:nvPicPr>
        <p:blipFill rotWithShape="1">
          <a:blip r:embed="rId2" cstate="print"/>
          <a:srcRect l="26203" t="12537" r="18269" b="3797"/>
          <a:stretch/>
        </p:blipFill>
        <p:spPr bwMode="auto">
          <a:xfrm>
            <a:off x="0" y="0"/>
            <a:ext cx="4141694" cy="5970494"/>
          </a:xfrm>
          <a:prstGeom prst="rect">
            <a:avLst/>
          </a:prstGeom>
          <a:noFill/>
          <a:ln>
            <a:noFill/>
          </a:ln>
          <a:extLst>
            <a:ext uri="{53640926-AAD7-44D8-BBD7-CCE9431645EC}">
              <a14:shadowObscured xmlns:a14="http://schemas.microsoft.com/office/drawing/2010/main"/>
            </a:ext>
          </a:extLst>
        </p:spPr>
      </p:pic>
      <p:pic>
        <p:nvPicPr>
          <p:cNvPr id="10" name="Content Placeholder 4"/>
          <p:cNvPicPr/>
          <p:nvPr/>
        </p:nvPicPr>
        <p:blipFill rotWithShape="1">
          <a:blip r:embed="rId3" cstate="print"/>
          <a:srcRect l="26589" t="12893" r="16908" b="4787"/>
          <a:stretch/>
        </p:blipFill>
        <p:spPr bwMode="auto">
          <a:xfrm>
            <a:off x="4249271" y="1250576"/>
            <a:ext cx="4469996" cy="56074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361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2212848"/>
            <a:ext cx="7046742" cy="3526770"/>
          </a:xfrm>
        </p:spPr>
        <p:txBody>
          <a:bodyPr/>
          <a:lstStyle/>
          <a:p>
            <a:pPr algn="ctr"/>
            <a:r>
              <a:rPr lang="en-IN" sz="4000" b="1" dirty="0" smtClean="0">
                <a:solidFill>
                  <a:schemeClr val="accent6">
                    <a:lumMod val="40000"/>
                    <a:lumOff val="60000"/>
                  </a:schemeClr>
                </a:solidFill>
              </a:rPr>
              <a:t/>
            </a:r>
            <a:br>
              <a:rPr lang="en-IN" sz="4000" b="1" dirty="0" smtClean="0">
                <a:solidFill>
                  <a:schemeClr val="accent6">
                    <a:lumMod val="40000"/>
                    <a:lumOff val="60000"/>
                  </a:schemeClr>
                </a:solidFill>
              </a:rPr>
            </a:br>
            <a:r>
              <a:rPr lang="en-IN" sz="4000" b="1" dirty="0" smtClean="0">
                <a:solidFill>
                  <a:schemeClr val="accent6">
                    <a:lumMod val="40000"/>
                    <a:lumOff val="60000"/>
                  </a:schemeClr>
                </a:solidFill>
              </a:rPr>
              <a:t>FORMULATING STRATEGY &amp; </a:t>
            </a:r>
            <a:br>
              <a:rPr lang="en-IN" sz="4000" b="1" dirty="0" smtClean="0">
                <a:solidFill>
                  <a:schemeClr val="accent6">
                    <a:lumMod val="40000"/>
                    <a:lumOff val="60000"/>
                  </a:schemeClr>
                </a:solidFill>
              </a:rPr>
            </a:br>
            <a:r>
              <a:rPr lang="en-IN" sz="4000" b="1" dirty="0" smtClean="0">
                <a:solidFill>
                  <a:schemeClr val="accent6">
                    <a:lumMod val="40000"/>
                    <a:lumOff val="60000"/>
                  </a:schemeClr>
                </a:solidFill>
              </a:rPr>
              <a:t>PLAN OF ACTION</a:t>
            </a:r>
            <a:br>
              <a:rPr lang="en-IN" sz="4000" b="1" dirty="0" smtClean="0">
                <a:solidFill>
                  <a:schemeClr val="accent6">
                    <a:lumMod val="40000"/>
                    <a:lumOff val="60000"/>
                  </a:schemeClr>
                </a:solidFill>
              </a:rPr>
            </a:br>
            <a:r>
              <a:rPr lang="en-IN" sz="4000" b="1" dirty="0" smtClean="0">
                <a:solidFill>
                  <a:schemeClr val="accent6">
                    <a:lumMod val="40000"/>
                    <a:lumOff val="60000"/>
                  </a:schemeClr>
                </a:solidFill>
              </a:rPr>
              <a:t/>
            </a:r>
            <a:br>
              <a:rPr lang="en-IN" sz="4000" b="1" dirty="0" smtClean="0">
                <a:solidFill>
                  <a:schemeClr val="accent6">
                    <a:lumMod val="40000"/>
                    <a:lumOff val="60000"/>
                  </a:schemeClr>
                </a:solidFill>
              </a:rPr>
            </a:br>
            <a:r>
              <a:rPr lang="en-IN" sz="2400" b="1" dirty="0" smtClean="0">
                <a:solidFill>
                  <a:schemeClr val="accent6">
                    <a:lumMod val="40000"/>
                    <a:lumOff val="60000"/>
                  </a:schemeClr>
                </a:solidFill>
              </a:rPr>
              <a:t>FOR </a:t>
            </a:r>
            <a:r>
              <a:rPr lang="en-IN" sz="3200" b="1" dirty="0" smtClean="0">
                <a:solidFill>
                  <a:schemeClr val="accent6">
                    <a:lumMod val="40000"/>
                    <a:lumOff val="60000"/>
                  </a:schemeClr>
                </a:solidFill>
              </a:rPr>
              <a:t/>
            </a:r>
            <a:br>
              <a:rPr lang="en-IN" sz="3200" b="1" dirty="0" smtClean="0">
                <a:solidFill>
                  <a:schemeClr val="accent6">
                    <a:lumMod val="40000"/>
                    <a:lumOff val="60000"/>
                  </a:schemeClr>
                </a:solidFill>
              </a:rPr>
            </a:br>
            <a:r>
              <a:rPr lang="en-IN" sz="3200" b="1" dirty="0" smtClean="0">
                <a:solidFill>
                  <a:schemeClr val="accent6">
                    <a:lumMod val="40000"/>
                    <a:lumOff val="60000"/>
                  </a:schemeClr>
                </a:solidFill>
              </a:rPr>
              <a:t>IMPROVING THE ROLL </a:t>
            </a:r>
            <a:br>
              <a:rPr lang="en-IN" sz="3200" b="1" dirty="0" smtClean="0">
                <a:solidFill>
                  <a:schemeClr val="accent6">
                    <a:lumMod val="40000"/>
                    <a:lumOff val="60000"/>
                  </a:schemeClr>
                </a:solidFill>
              </a:rPr>
            </a:br>
            <a:r>
              <a:rPr lang="en-IN" sz="3200" b="1" dirty="0" smtClean="0">
                <a:solidFill>
                  <a:schemeClr val="accent6">
                    <a:lumMod val="40000"/>
                    <a:lumOff val="60000"/>
                  </a:schemeClr>
                </a:solidFill>
              </a:rPr>
              <a:t/>
            </a:r>
            <a:br>
              <a:rPr lang="en-IN" sz="3200" b="1" dirty="0" smtClean="0">
                <a:solidFill>
                  <a:schemeClr val="accent6">
                    <a:lumMod val="40000"/>
                    <a:lumOff val="60000"/>
                  </a:schemeClr>
                </a:solidFill>
              </a:rPr>
            </a:br>
            <a:r>
              <a:rPr lang="en-IN" sz="2000" b="1" dirty="0" smtClean="0">
                <a:solidFill>
                  <a:schemeClr val="accent6">
                    <a:lumMod val="40000"/>
                    <a:lumOff val="60000"/>
                  </a:schemeClr>
                </a:solidFill>
              </a:rPr>
              <a:t>AFTER </a:t>
            </a:r>
            <a:r>
              <a:rPr lang="en-IN" sz="2800" b="1" dirty="0" smtClean="0">
                <a:solidFill>
                  <a:schemeClr val="accent6">
                    <a:lumMod val="40000"/>
                    <a:lumOff val="60000"/>
                  </a:schemeClr>
                </a:solidFill>
              </a:rPr>
              <a:t/>
            </a:r>
            <a:br>
              <a:rPr lang="en-IN" sz="2800" b="1" dirty="0" smtClean="0">
                <a:solidFill>
                  <a:schemeClr val="accent6">
                    <a:lumMod val="40000"/>
                    <a:lumOff val="60000"/>
                  </a:schemeClr>
                </a:solidFill>
              </a:rPr>
            </a:br>
            <a:r>
              <a:rPr lang="en-IN" sz="3200" b="1" dirty="0" smtClean="0">
                <a:solidFill>
                  <a:schemeClr val="accent6">
                    <a:lumMod val="40000"/>
                    <a:lumOff val="60000"/>
                  </a:schemeClr>
                </a:solidFill>
              </a:rPr>
              <a:t>HEALTH ANALYSIS &amp; </a:t>
            </a:r>
            <a:br>
              <a:rPr lang="en-IN" sz="3200" b="1" dirty="0" smtClean="0">
                <a:solidFill>
                  <a:schemeClr val="accent6">
                    <a:lumMod val="40000"/>
                    <a:lumOff val="60000"/>
                  </a:schemeClr>
                </a:solidFill>
              </a:rPr>
            </a:br>
            <a:r>
              <a:rPr lang="en-IN" sz="3200" b="1" dirty="0" smtClean="0">
                <a:solidFill>
                  <a:schemeClr val="accent6">
                    <a:lumMod val="40000"/>
                    <a:lumOff val="60000"/>
                  </a:schemeClr>
                </a:solidFill>
              </a:rPr>
              <a:t>ERROR IDENTIFICATION</a:t>
            </a:r>
            <a:endParaRPr lang="en-IN" sz="2800" b="1" dirty="0">
              <a:solidFill>
                <a:schemeClr val="accent6">
                  <a:lumMod val="40000"/>
                  <a:lumOff val="60000"/>
                </a:schemeClr>
              </a:solidFill>
            </a:endParaRPr>
          </a:p>
        </p:txBody>
      </p:sp>
      <p:sp>
        <p:nvSpPr>
          <p:cNvPr id="2" name="TextBox 1"/>
          <p:cNvSpPr txBox="1"/>
          <p:nvPr/>
        </p:nvSpPr>
        <p:spPr>
          <a:xfrm>
            <a:off x="6662054" y="2771002"/>
            <a:ext cx="812800" cy="276999"/>
          </a:xfrm>
          <a:prstGeom prst="rect">
            <a:avLst/>
          </a:prstGeom>
          <a:noFill/>
        </p:spPr>
        <p:txBody>
          <a:bodyPr wrap="square" rtlCol="0">
            <a:spAutoFit/>
          </a:bodyPr>
          <a:lstStyle/>
          <a:p>
            <a:r>
              <a:rPr lang="en-US" sz="1200" dirty="0" smtClean="0">
                <a:solidFill>
                  <a:schemeClr val="accent6">
                    <a:lumMod val="40000"/>
                    <a:lumOff val="60000"/>
                  </a:schemeClr>
                </a:solidFill>
              </a:rPr>
              <a:t>(POA)</a:t>
            </a:r>
            <a:endParaRPr lang="en-US" sz="1200" dirty="0">
              <a:solidFill>
                <a:schemeClr val="accent6">
                  <a:lumMod val="40000"/>
                  <a:lumOff val="60000"/>
                </a:schemeClr>
              </a:solidFill>
            </a:endParaRPr>
          </a:p>
        </p:txBody>
      </p:sp>
    </p:spTree>
    <p:extLst>
      <p:ext uri="{BB962C8B-B14F-4D97-AF65-F5344CB8AC3E}">
        <p14:creationId xmlns:p14="http://schemas.microsoft.com/office/powerpoint/2010/main" val="57444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6114"/>
            <a:ext cx="10972800" cy="965200"/>
          </a:xfrm>
        </p:spPr>
        <p:txBody>
          <a:bodyPr/>
          <a:lstStyle/>
          <a:p>
            <a:pPr algn="ctr"/>
            <a:r>
              <a:rPr lang="en-IN" dirty="0" smtClean="0">
                <a:solidFill>
                  <a:schemeClr val="accent6">
                    <a:lumMod val="60000"/>
                    <a:lumOff val="40000"/>
                  </a:schemeClr>
                </a:solidFill>
              </a:rPr>
              <a:t>FORMULATING STRATEGY </a:t>
            </a:r>
            <a:r>
              <a:rPr lang="en-IN" sz="4000" dirty="0" smtClean="0">
                <a:solidFill>
                  <a:schemeClr val="accent6">
                    <a:lumMod val="60000"/>
                    <a:lumOff val="40000"/>
                  </a:schemeClr>
                </a:solidFill>
              </a:rPr>
              <a:t>&amp;  </a:t>
            </a:r>
            <a:r>
              <a:rPr lang="en-IN" dirty="0" smtClean="0">
                <a:solidFill>
                  <a:schemeClr val="accent6">
                    <a:lumMod val="60000"/>
                    <a:lumOff val="40000"/>
                  </a:schemeClr>
                </a:solidFill>
              </a:rPr>
              <a:t>POA </a:t>
            </a:r>
            <a:br>
              <a:rPr lang="en-IN" dirty="0" smtClean="0">
                <a:solidFill>
                  <a:schemeClr val="accent6">
                    <a:lumMod val="60000"/>
                    <a:lumOff val="40000"/>
                  </a:schemeClr>
                </a:solidFill>
              </a:rPr>
            </a:br>
            <a:r>
              <a:rPr lang="en-IN" sz="2800" dirty="0" smtClean="0">
                <a:solidFill>
                  <a:schemeClr val="accent6">
                    <a:lumMod val="60000"/>
                    <a:lumOff val="40000"/>
                  </a:schemeClr>
                </a:solidFill>
              </a:rPr>
              <a:t>DURING THE TRAINING</a:t>
            </a:r>
            <a:endParaRPr lang="en-IN" dirty="0">
              <a:solidFill>
                <a:schemeClr val="accent6">
                  <a:lumMod val="60000"/>
                  <a:lumOff val="40000"/>
                </a:schemeClr>
              </a:solidFill>
            </a:endParaRPr>
          </a:p>
        </p:txBody>
      </p:sp>
      <p:sp>
        <p:nvSpPr>
          <p:cNvPr id="3" name="Content Placeholder 2"/>
          <p:cNvSpPr>
            <a:spLocks noGrp="1"/>
          </p:cNvSpPr>
          <p:nvPr>
            <p:ph idx="1"/>
          </p:nvPr>
        </p:nvSpPr>
        <p:spPr>
          <a:xfrm>
            <a:off x="914400" y="1348508"/>
            <a:ext cx="10668000" cy="5140886"/>
          </a:xfrm>
        </p:spPr>
        <p:txBody>
          <a:bodyPr>
            <a:normAutofit lnSpcReduction="10000"/>
          </a:bodyPr>
          <a:lstStyle/>
          <a:p>
            <a:pPr marL="0" indent="0" algn="ctr">
              <a:buNone/>
            </a:pPr>
            <a:endParaRPr lang="en-IN" sz="2400" dirty="0">
              <a:solidFill>
                <a:srgbClr val="CCFF33"/>
              </a:solidFill>
            </a:endParaRPr>
          </a:p>
          <a:p>
            <a:pPr marL="0" indent="0" algn="ctr">
              <a:buNone/>
            </a:pPr>
            <a:r>
              <a:rPr lang="en-IN" sz="2400" dirty="0"/>
              <a:t>After </a:t>
            </a:r>
            <a:r>
              <a:rPr lang="en-IN" sz="2400" dirty="0" smtClean="0"/>
              <a:t>doing Health Analysis &amp; Error Identification,                                                      </a:t>
            </a:r>
            <a:r>
              <a:rPr lang="en-IN" sz="2400" dirty="0" smtClean="0">
                <a:solidFill>
                  <a:schemeClr val="accent6">
                    <a:lumMod val="60000"/>
                    <a:lumOff val="40000"/>
                  </a:schemeClr>
                </a:solidFill>
              </a:rPr>
              <a:t>each trainee ERO/ AERO </a:t>
            </a:r>
            <a:r>
              <a:rPr lang="en-IN" sz="2400" dirty="0" smtClean="0"/>
              <a:t>should use these learnings to                                                         </a:t>
            </a:r>
            <a:r>
              <a:rPr lang="en-IN" sz="2700" dirty="0" smtClean="0"/>
              <a:t>formulate at least</a:t>
            </a:r>
            <a:r>
              <a:rPr lang="en-IN" sz="2700" dirty="0" smtClean="0">
                <a:solidFill>
                  <a:srgbClr val="CCFF33"/>
                </a:solidFill>
              </a:rPr>
              <a:t> </a:t>
            </a:r>
            <a:r>
              <a:rPr lang="en-IN" sz="2700" dirty="0" smtClean="0">
                <a:solidFill>
                  <a:schemeClr val="accent6">
                    <a:lumMod val="60000"/>
                    <a:lumOff val="40000"/>
                  </a:schemeClr>
                </a:solidFill>
              </a:rPr>
              <a:t>5 to </a:t>
            </a:r>
            <a:r>
              <a:rPr lang="en-IN" sz="2700" dirty="0">
                <a:solidFill>
                  <a:schemeClr val="accent6">
                    <a:lumMod val="60000"/>
                    <a:lumOff val="40000"/>
                  </a:schemeClr>
                </a:solidFill>
              </a:rPr>
              <a:t>10 </a:t>
            </a:r>
            <a:r>
              <a:rPr lang="en-IN" sz="2700" dirty="0" smtClean="0">
                <a:solidFill>
                  <a:schemeClr val="accent6">
                    <a:lumMod val="60000"/>
                    <a:lumOff val="40000"/>
                  </a:schemeClr>
                </a:solidFill>
              </a:rPr>
              <a:t>Points of Strategy </a:t>
            </a:r>
            <a:r>
              <a:rPr lang="en-IN" sz="2400" dirty="0" smtClean="0"/>
              <a:t>&amp;                                                                       a</a:t>
            </a:r>
            <a:r>
              <a:rPr lang="en-IN" sz="2700" dirty="0" smtClean="0">
                <a:solidFill>
                  <a:srgbClr val="CCFF33"/>
                </a:solidFill>
              </a:rPr>
              <a:t> </a:t>
            </a:r>
            <a:r>
              <a:rPr lang="en-IN" sz="2700" dirty="0" smtClean="0">
                <a:solidFill>
                  <a:schemeClr val="accent6">
                    <a:lumMod val="60000"/>
                    <a:lumOff val="40000"/>
                  </a:schemeClr>
                </a:solidFill>
              </a:rPr>
              <a:t>Plan of Action</a:t>
            </a:r>
            <a:r>
              <a:rPr lang="en-IN" sz="2700" dirty="0" smtClean="0">
                <a:solidFill>
                  <a:srgbClr val="CCFF33"/>
                </a:solidFill>
              </a:rPr>
              <a:t>                                                                                                        </a:t>
            </a:r>
            <a:r>
              <a:rPr lang="en-IN" sz="2400" dirty="0" smtClean="0"/>
              <a:t>for</a:t>
            </a:r>
            <a:r>
              <a:rPr lang="en-IN" sz="2700" dirty="0" smtClean="0"/>
              <a:t> </a:t>
            </a:r>
            <a:r>
              <a:rPr lang="en-IN" sz="2700" dirty="0" smtClean="0">
                <a:solidFill>
                  <a:schemeClr val="accent6">
                    <a:lumMod val="60000"/>
                    <a:lumOff val="40000"/>
                  </a:schemeClr>
                </a:solidFill>
              </a:rPr>
              <a:t>Improving  the </a:t>
            </a:r>
            <a:r>
              <a:rPr lang="en-IN" sz="2700" dirty="0">
                <a:solidFill>
                  <a:schemeClr val="accent6">
                    <a:lumMod val="60000"/>
                    <a:lumOff val="40000"/>
                  </a:schemeClr>
                </a:solidFill>
              </a:rPr>
              <a:t>Roll of his </a:t>
            </a:r>
            <a:r>
              <a:rPr lang="en-IN" sz="2700" dirty="0" smtClean="0">
                <a:solidFill>
                  <a:schemeClr val="accent6">
                    <a:lumMod val="60000"/>
                    <a:lumOff val="40000"/>
                  </a:schemeClr>
                </a:solidFill>
              </a:rPr>
              <a:t>PS</a:t>
            </a:r>
            <a:r>
              <a:rPr lang="en-IN" sz="2700" dirty="0" smtClean="0">
                <a:solidFill>
                  <a:srgbClr val="CCFF33"/>
                </a:solidFill>
              </a:rPr>
              <a:t>                                                                                  </a:t>
            </a:r>
            <a:r>
              <a:rPr lang="en-IN" sz="2000" dirty="0" smtClean="0">
                <a:solidFill>
                  <a:schemeClr val="accent6">
                    <a:lumMod val="60000"/>
                    <a:lumOff val="40000"/>
                  </a:schemeClr>
                </a:solidFill>
              </a:rPr>
              <a:t>DURING THE TRAINING ITSELF</a:t>
            </a:r>
            <a:r>
              <a:rPr lang="en-IN" sz="2700" dirty="0" smtClean="0">
                <a:solidFill>
                  <a:schemeClr val="accent6">
                    <a:lumMod val="60000"/>
                    <a:lumOff val="40000"/>
                  </a:schemeClr>
                </a:solidFill>
              </a:rPr>
              <a:t> </a:t>
            </a:r>
          </a:p>
          <a:p>
            <a:pPr marL="0" indent="0" algn="ctr">
              <a:buNone/>
            </a:pPr>
            <a:endParaRPr lang="en-IN" sz="2700" dirty="0" smtClean="0"/>
          </a:p>
          <a:p>
            <a:pPr marL="0" indent="0" algn="ctr">
              <a:buNone/>
            </a:pPr>
            <a:r>
              <a:rPr lang="en-IN" dirty="0" smtClean="0"/>
              <a:t>He </a:t>
            </a:r>
            <a:r>
              <a:rPr lang="en-IN" dirty="0"/>
              <a:t>should </a:t>
            </a:r>
            <a:r>
              <a:rPr lang="en-IN" dirty="0">
                <a:solidFill>
                  <a:schemeClr val="accent6">
                    <a:lumMod val="60000"/>
                    <a:lumOff val="40000"/>
                  </a:schemeClr>
                </a:solidFill>
              </a:rPr>
              <a:t>think of different approaches </a:t>
            </a:r>
            <a:r>
              <a:rPr lang="en-IN" dirty="0" smtClean="0"/>
              <a:t>he </a:t>
            </a:r>
            <a:r>
              <a:rPr lang="en-IN" dirty="0"/>
              <a:t>will </a:t>
            </a:r>
            <a:r>
              <a:rPr lang="en-IN" dirty="0">
                <a:solidFill>
                  <a:schemeClr val="accent6">
                    <a:lumMod val="60000"/>
                    <a:lumOff val="40000"/>
                  </a:schemeClr>
                </a:solidFill>
              </a:rPr>
              <a:t>adopt to make </a:t>
            </a:r>
            <a:r>
              <a:rPr lang="en-IN" dirty="0" smtClean="0">
                <a:solidFill>
                  <a:schemeClr val="accent6">
                    <a:lumMod val="60000"/>
                    <a:lumOff val="40000"/>
                  </a:schemeClr>
                </a:solidFill>
              </a:rPr>
              <a:t>his roll</a:t>
            </a:r>
            <a:r>
              <a:rPr lang="en-IN" dirty="0" smtClean="0">
                <a:solidFill>
                  <a:srgbClr val="CCFF33"/>
                </a:solidFill>
              </a:rPr>
              <a:t>                               </a:t>
            </a:r>
            <a:r>
              <a:rPr lang="en-IN" dirty="0" smtClean="0">
                <a:solidFill>
                  <a:schemeClr val="accent6">
                    <a:lumMod val="60000"/>
                    <a:lumOff val="40000"/>
                  </a:schemeClr>
                </a:solidFill>
              </a:rPr>
              <a:t>accurate</a:t>
            </a:r>
            <a:r>
              <a:rPr lang="en-IN" dirty="0">
                <a:solidFill>
                  <a:schemeClr val="accent6">
                    <a:lumMod val="60000"/>
                    <a:lumOff val="40000"/>
                  </a:schemeClr>
                </a:solidFill>
              </a:rPr>
              <a:t>, error-free &amp; </a:t>
            </a:r>
            <a:r>
              <a:rPr lang="en-IN" dirty="0" smtClean="0">
                <a:solidFill>
                  <a:schemeClr val="accent6">
                    <a:lumMod val="60000"/>
                    <a:lumOff val="40000"/>
                  </a:schemeClr>
                </a:solidFill>
              </a:rPr>
              <a:t>updated </a:t>
            </a:r>
            <a:endParaRPr lang="en-IN" dirty="0">
              <a:solidFill>
                <a:schemeClr val="accent6">
                  <a:lumMod val="60000"/>
                  <a:lumOff val="40000"/>
                </a:schemeClr>
              </a:solidFill>
            </a:endParaRPr>
          </a:p>
          <a:p>
            <a:pPr marL="0" indent="0" algn="just">
              <a:buNone/>
            </a:pPr>
            <a:endParaRPr lang="en-IN" dirty="0"/>
          </a:p>
          <a:p>
            <a:pPr marL="0" indent="0" algn="ctr">
              <a:buNone/>
            </a:pPr>
            <a:r>
              <a:rPr lang="en-IN" sz="1800" dirty="0" smtClean="0"/>
              <a:t>Trainers, AEROs, EROs &amp; DEOs should help their BLOs make </a:t>
            </a:r>
            <a:r>
              <a:rPr lang="en-IN" sz="1800" dirty="0" smtClean="0">
                <a:solidFill>
                  <a:schemeClr val="accent6">
                    <a:lumMod val="60000"/>
                    <a:lumOff val="40000"/>
                  </a:schemeClr>
                </a:solidFill>
              </a:rPr>
              <a:t>efficient</a:t>
            </a:r>
            <a:r>
              <a:rPr lang="en-IN" sz="1800" dirty="0" smtClean="0"/>
              <a:t> </a:t>
            </a:r>
            <a:r>
              <a:rPr lang="en-IN" sz="1800" dirty="0"/>
              <a:t>&amp; </a:t>
            </a:r>
            <a:r>
              <a:rPr lang="en-IN" sz="1800" dirty="0" smtClean="0">
                <a:solidFill>
                  <a:schemeClr val="accent6">
                    <a:lumMod val="60000"/>
                    <a:lumOff val="40000"/>
                  </a:schemeClr>
                </a:solidFill>
              </a:rPr>
              <a:t>feasible</a:t>
            </a:r>
            <a:r>
              <a:rPr lang="en-IN" sz="1800" dirty="0" smtClean="0">
                <a:solidFill>
                  <a:srgbClr val="CCFF33"/>
                </a:solidFill>
              </a:rPr>
              <a:t> </a:t>
            </a:r>
            <a:r>
              <a:rPr lang="en-IN" sz="1800" dirty="0" smtClean="0"/>
              <a:t>strategies and plans,     and should </a:t>
            </a:r>
            <a:r>
              <a:rPr lang="en-IN" sz="1800" dirty="0">
                <a:solidFill>
                  <a:schemeClr val="accent6">
                    <a:lumMod val="60000"/>
                    <a:lumOff val="40000"/>
                  </a:schemeClr>
                </a:solidFill>
              </a:rPr>
              <a:t>forward</a:t>
            </a:r>
            <a:r>
              <a:rPr lang="en-IN" sz="1800" dirty="0"/>
              <a:t> them to their </a:t>
            </a:r>
            <a:r>
              <a:rPr lang="en-IN" sz="1800" dirty="0" smtClean="0">
                <a:solidFill>
                  <a:schemeClr val="accent6">
                    <a:lumMod val="60000"/>
                    <a:lumOff val="40000"/>
                  </a:schemeClr>
                </a:solidFill>
              </a:rPr>
              <a:t>CEOs</a:t>
            </a:r>
            <a:endParaRPr lang="en-IN" sz="1800" dirty="0">
              <a:solidFill>
                <a:schemeClr val="accent6">
                  <a:lumMod val="60000"/>
                  <a:lumOff val="40000"/>
                </a:schemeClr>
              </a:solidFill>
            </a:endParaRPr>
          </a:p>
        </p:txBody>
      </p:sp>
      <p:sp>
        <p:nvSpPr>
          <p:cNvPr id="4" name="TextBox 3"/>
          <p:cNvSpPr txBox="1"/>
          <p:nvPr/>
        </p:nvSpPr>
        <p:spPr>
          <a:xfrm>
            <a:off x="8698114" y="753036"/>
            <a:ext cx="1721224" cy="261610"/>
          </a:xfrm>
          <a:prstGeom prst="rect">
            <a:avLst/>
          </a:prstGeom>
          <a:noFill/>
        </p:spPr>
        <p:txBody>
          <a:bodyPr wrap="square" rtlCol="0">
            <a:spAutoFit/>
          </a:bodyPr>
          <a:lstStyle/>
          <a:p>
            <a:r>
              <a:rPr lang="en-US" sz="1100" dirty="0">
                <a:solidFill>
                  <a:schemeClr val="accent6">
                    <a:lumMod val="40000"/>
                    <a:lumOff val="60000"/>
                  </a:schemeClr>
                </a:solidFill>
              </a:rPr>
              <a:t>(</a:t>
            </a:r>
            <a:r>
              <a:rPr lang="en-US" sz="1100" dirty="0" smtClean="0">
                <a:solidFill>
                  <a:schemeClr val="accent6">
                    <a:lumMod val="40000"/>
                    <a:lumOff val="60000"/>
                  </a:schemeClr>
                </a:solidFill>
              </a:rPr>
              <a:t>Plan-Of-Action)</a:t>
            </a:r>
            <a:endParaRPr lang="en-US" sz="1100" dirty="0">
              <a:solidFill>
                <a:schemeClr val="accent6">
                  <a:lumMod val="40000"/>
                  <a:lumOff val="60000"/>
                </a:schemeClr>
              </a:solidFill>
            </a:endParaRPr>
          </a:p>
        </p:txBody>
      </p:sp>
    </p:spTree>
    <p:extLst>
      <p:ext uri="{BB962C8B-B14F-4D97-AF65-F5344CB8AC3E}">
        <p14:creationId xmlns:p14="http://schemas.microsoft.com/office/powerpoint/2010/main" val="216989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839"/>
            <a:ext cx="10972800" cy="965200"/>
          </a:xfrm>
        </p:spPr>
        <p:txBody>
          <a:bodyPr/>
          <a:lstStyle/>
          <a:p>
            <a:pPr algn="ctr"/>
            <a:r>
              <a:rPr lang="en-IN" dirty="0" smtClean="0">
                <a:solidFill>
                  <a:schemeClr val="accent6">
                    <a:lumMod val="60000"/>
                    <a:lumOff val="40000"/>
                  </a:schemeClr>
                </a:solidFill>
              </a:rPr>
              <a:t>FORMULATING STRATEGY </a:t>
            </a:r>
            <a:r>
              <a:rPr lang="en-IN" sz="4000" dirty="0" smtClean="0">
                <a:solidFill>
                  <a:schemeClr val="accent6">
                    <a:lumMod val="60000"/>
                    <a:lumOff val="40000"/>
                  </a:schemeClr>
                </a:solidFill>
              </a:rPr>
              <a:t>&amp;  </a:t>
            </a:r>
            <a:r>
              <a:rPr lang="en-IN" dirty="0" smtClean="0">
                <a:solidFill>
                  <a:schemeClr val="accent6">
                    <a:lumMod val="60000"/>
                    <a:lumOff val="40000"/>
                  </a:schemeClr>
                </a:solidFill>
              </a:rPr>
              <a:t>POA </a:t>
            </a:r>
            <a:endParaRPr lang="en-IN" dirty="0">
              <a:solidFill>
                <a:schemeClr val="accent6">
                  <a:lumMod val="60000"/>
                  <a:lumOff val="40000"/>
                </a:schemeClr>
              </a:solidFill>
            </a:endParaRPr>
          </a:p>
        </p:txBody>
      </p:sp>
      <p:sp>
        <p:nvSpPr>
          <p:cNvPr id="3" name="Content Placeholder 2"/>
          <p:cNvSpPr>
            <a:spLocks noGrp="1"/>
          </p:cNvSpPr>
          <p:nvPr>
            <p:ph idx="1"/>
          </p:nvPr>
        </p:nvSpPr>
        <p:spPr>
          <a:xfrm>
            <a:off x="373380" y="700808"/>
            <a:ext cx="10668000" cy="5140886"/>
          </a:xfrm>
        </p:spPr>
        <p:txBody>
          <a:bodyPr>
            <a:normAutofit/>
          </a:bodyPr>
          <a:lstStyle/>
          <a:p>
            <a:pPr marL="502920" lvl="3" indent="0" algn="just">
              <a:spcBef>
                <a:spcPts val="1800"/>
              </a:spcBef>
              <a:buNone/>
            </a:pPr>
            <a:endParaRPr lang="en-IN" dirty="0" smtClean="0"/>
          </a:p>
          <a:p>
            <a:pPr marL="502920" lvl="3" indent="0" algn="ctr">
              <a:spcBef>
                <a:spcPts val="1800"/>
              </a:spcBef>
              <a:buNone/>
            </a:pPr>
            <a:r>
              <a:rPr lang="en-IN" sz="3200" b="1" dirty="0" smtClean="0"/>
              <a:t>POINTS TO PONDER</a:t>
            </a:r>
          </a:p>
        </p:txBody>
      </p:sp>
      <p:graphicFrame>
        <p:nvGraphicFramePr>
          <p:cNvPr id="4" name="Diagram 3"/>
          <p:cNvGraphicFramePr/>
          <p:nvPr>
            <p:extLst>
              <p:ext uri="{D42A27DB-BD31-4B8C-83A1-F6EECF244321}">
                <p14:modId xmlns:p14="http://schemas.microsoft.com/office/powerpoint/2010/main" val="2288629436"/>
              </p:ext>
            </p:extLst>
          </p:nvPr>
        </p:nvGraphicFramePr>
        <p:xfrm>
          <a:off x="3084226" y="1752427"/>
          <a:ext cx="6284627" cy="4288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28601" y="6415788"/>
            <a:ext cx="7600014" cy="646331"/>
          </a:xfrm>
          <a:prstGeom prst="rect">
            <a:avLst/>
          </a:prstGeom>
          <a:noFill/>
        </p:spPr>
        <p:txBody>
          <a:bodyPr wrap="square" rtlCol="0">
            <a:spAutoFit/>
          </a:bodyPr>
          <a:lstStyle/>
          <a:p>
            <a:pPr marL="0" lvl="3"/>
            <a:r>
              <a:rPr lang="en-IN" dirty="0"/>
              <a:t>Think of more such categories &amp; Action Points for Inclusion and Facilitation</a:t>
            </a:r>
            <a:endParaRPr lang="en-IN" sz="1100" dirty="0"/>
          </a:p>
          <a:p>
            <a:endParaRPr lang="en-US" dirty="0"/>
          </a:p>
        </p:txBody>
      </p:sp>
      <p:sp>
        <p:nvSpPr>
          <p:cNvPr id="7" name="TextBox 6"/>
          <p:cNvSpPr txBox="1"/>
          <p:nvPr/>
        </p:nvSpPr>
        <p:spPr>
          <a:xfrm>
            <a:off x="8704880" y="739021"/>
            <a:ext cx="1721224" cy="261610"/>
          </a:xfrm>
          <a:prstGeom prst="rect">
            <a:avLst/>
          </a:prstGeom>
          <a:noFill/>
        </p:spPr>
        <p:txBody>
          <a:bodyPr wrap="square" rtlCol="0">
            <a:spAutoFit/>
          </a:bodyPr>
          <a:lstStyle/>
          <a:p>
            <a:r>
              <a:rPr lang="en-US" sz="1050" dirty="0">
                <a:solidFill>
                  <a:schemeClr val="accent6">
                    <a:lumMod val="20000"/>
                    <a:lumOff val="80000"/>
                  </a:schemeClr>
                </a:solidFill>
              </a:rPr>
              <a:t>(</a:t>
            </a:r>
            <a:r>
              <a:rPr lang="en-US" sz="1050" dirty="0" smtClean="0">
                <a:solidFill>
                  <a:schemeClr val="accent6">
                    <a:lumMod val="40000"/>
                    <a:lumOff val="60000"/>
                  </a:schemeClr>
                </a:solidFill>
              </a:rPr>
              <a:t>Plan-Of-Action</a:t>
            </a:r>
            <a:r>
              <a:rPr lang="en-US" sz="1050" dirty="0" smtClean="0">
                <a:solidFill>
                  <a:schemeClr val="accent6">
                    <a:lumMod val="20000"/>
                    <a:lumOff val="80000"/>
                  </a:schemeClr>
                </a:solidFill>
              </a:rPr>
              <a:t>)</a:t>
            </a:r>
            <a:endParaRPr lang="en-US" sz="1050" dirty="0">
              <a:solidFill>
                <a:schemeClr val="accent6">
                  <a:lumMod val="20000"/>
                  <a:lumOff val="80000"/>
                </a:schemeClr>
              </a:solidFill>
            </a:endParaRPr>
          </a:p>
        </p:txBody>
      </p:sp>
    </p:spTree>
    <p:extLst>
      <p:ext uri="{BB962C8B-B14F-4D97-AF65-F5344CB8AC3E}">
        <p14:creationId xmlns:p14="http://schemas.microsoft.com/office/powerpoint/2010/main" val="335363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691" y="1620982"/>
            <a:ext cx="10446328" cy="4779818"/>
          </a:xfrm>
        </p:spPr>
        <p:txBody>
          <a:bodyPr>
            <a:normAutofit/>
          </a:bodyPr>
          <a:lstStyle/>
          <a:p>
            <a:pPr marL="0" indent="0" algn="just">
              <a:buNone/>
            </a:pPr>
            <a:r>
              <a:rPr lang="en-IN" dirty="0" smtClean="0"/>
              <a:t>An </a:t>
            </a:r>
            <a:r>
              <a:rPr lang="en-IN" sz="2400" dirty="0" smtClean="0">
                <a:solidFill>
                  <a:schemeClr val="accent6">
                    <a:lumMod val="60000"/>
                    <a:lumOff val="40000"/>
                  </a:schemeClr>
                </a:solidFill>
              </a:rPr>
              <a:t>exhaustive list of points of Strategy &amp; POA </a:t>
            </a:r>
            <a:r>
              <a:rPr lang="en-IN" dirty="0" smtClean="0"/>
              <a:t>should be drawn for all the problems and issues the trainee ERO/ AERO identified in the previous exercise. </a:t>
            </a:r>
          </a:p>
          <a:p>
            <a:pPr marL="0" indent="0" algn="just">
              <a:buNone/>
            </a:pPr>
            <a:endParaRPr lang="en-IN" sz="1200" dirty="0" smtClean="0"/>
          </a:p>
          <a:p>
            <a:pPr marL="0" indent="0" algn="just">
              <a:buNone/>
            </a:pPr>
            <a:r>
              <a:rPr lang="en-IN" sz="1800" dirty="0" smtClean="0"/>
              <a:t>Some </a:t>
            </a:r>
            <a:r>
              <a:rPr lang="en-IN" sz="1800" dirty="0" smtClean="0">
                <a:solidFill>
                  <a:schemeClr val="accent6">
                    <a:lumMod val="60000"/>
                    <a:lumOff val="40000"/>
                  </a:schemeClr>
                </a:solidFill>
              </a:rPr>
              <a:t>illustrative examples </a:t>
            </a:r>
            <a:r>
              <a:rPr lang="en-IN" sz="1800" dirty="0" smtClean="0"/>
              <a:t>could be:</a:t>
            </a:r>
          </a:p>
          <a:p>
            <a:pPr marL="0" indent="0" algn="just">
              <a:buNone/>
            </a:pPr>
            <a:endParaRPr lang="en-IN" sz="200" dirty="0" smtClean="0">
              <a:solidFill>
                <a:srgbClr val="CCFF33"/>
              </a:solidFill>
            </a:endParaRPr>
          </a:p>
          <a:p>
            <a:pPr marL="845820" lvl="2" indent="-342900" algn="just"/>
            <a:r>
              <a:rPr lang="en-IN" dirty="0" smtClean="0"/>
              <a:t>Gender ratio in my AC is much lesser than that of the district, state or country - I need to </a:t>
            </a:r>
            <a:r>
              <a:rPr lang="en-IN" dirty="0" smtClean="0">
                <a:solidFill>
                  <a:schemeClr val="accent6">
                    <a:lumMod val="60000"/>
                    <a:lumOff val="40000"/>
                  </a:schemeClr>
                </a:solidFill>
              </a:rPr>
              <a:t>check &amp; ensure that all eligible women are enrolled</a:t>
            </a:r>
            <a:r>
              <a:rPr lang="en-IN" dirty="0" smtClean="0"/>
              <a:t>. (Or the opposite of this).</a:t>
            </a:r>
          </a:p>
          <a:p>
            <a:pPr marL="845820" lvl="2" indent="-342900" algn="just"/>
            <a:r>
              <a:rPr lang="en-IN" dirty="0" smtClean="0"/>
              <a:t>While travelling in my AC, I noticed that some new colonies have come up – I need to ensure that </a:t>
            </a:r>
            <a:r>
              <a:rPr lang="en-IN" dirty="0" smtClean="0">
                <a:solidFill>
                  <a:schemeClr val="accent6">
                    <a:lumMod val="60000"/>
                    <a:lumOff val="40000"/>
                  </a:schemeClr>
                </a:solidFill>
              </a:rPr>
              <a:t>all the residents (tenants &amp; landlords) are registered.</a:t>
            </a:r>
            <a:r>
              <a:rPr lang="en-IN" dirty="0" smtClean="0"/>
              <a:t> </a:t>
            </a:r>
          </a:p>
          <a:p>
            <a:pPr marL="845820" lvl="2" indent="-342900" algn="just"/>
            <a:r>
              <a:rPr lang="en-IN" dirty="0" smtClean="0"/>
              <a:t>A </a:t>
            </a:r>
            <a:r>
              <a:rPr lang="en-IN" dirty="0" smtClean="0">
                <a:solidFill>
                  <a:schemeClr val="accent6">
                    <a:lumMod val="60000"/>
                    <a:lumOff val="40000"/>
                  </a:schemeClr>
                </a:solidFill>
              </a:rPr>
              <a:t>new industrial factory </a:t>
            </a:r>
            <a:r>
              <a:rPr lang="en-IN" dirty="0" smtClean="0"/>
              <a:t>has been set up in my AC – I need to </a:t>
            </a:r>
            <a:r>
              <a:rPr lang="en-IN" dirty="0" smtClean="0">
                <a:solidFill>
                  <a:schemeClr val="accent6">
                    <a:lumMod val="60000"/>
                    <a:lumOff val="40000"/>
                  </a:schemeClr>
                </a:solidFill>
              </a:rPr>
              <a:t>register all the migrant labourers </a:t>
            </a:r>
            <a:r>
              <a:rPr lang="en-IN" dirty="0" smtClean="0"/>
              <a:t>working in the factory.</a:t>
            </a:r>
          </a:p>
          <a:p>
            <a:pPr marL="845820" lvl="2" indent="-342900" algn="just"/>
            <a:r>
              <a:rPr lang="en-IN" dirty="0" smtClean="0"/>
              <a:t>Very few </a:t>
            </a:r>
            <a:r>
              <a:rPr lang="en-IN" dirty="0" smtClean="0">
                <a:solidFill>
                  <a:schemeClr val="accent6">
                    <a:lumMod val="60000"/>
                    <a:lumOff val="40000"/>
                  </a:schemeClr>
                </a:solidFill>
              </a:rPr>
              <a:t>trans-genders</a:t>
            </a:r>
            <a:r>
              <a:rPr lang="en-IN" dirty="0" smtClean="0"/>
              <a:t> seem to have got enrolled till now, whereas I keep seeing them quite often while coming to office – I need to ensure that all trans-genders in my AC are enrolled.</a:t>
            </a:r>
          </a:p>
          <a:p>
            <a:pPr marL="502920" lvl="2" indent="0" algn="just">
              <a:buNone/>
            </a:pPr>
            <a:endParaRPr lang="en-IN" sz="2400" dirty="0" smtClean="0"/>
          </a:p>
          <a:p>
            <a:endParaRPr lang="en-IN" dirty="0"/>
          </a:p>
        </p:txBody>
      </p:sp>
      <p:sp>
        <p:nvSpPr>
          <p:cNvPr id="5" name="Title 1"/>
          <p:cNvSpPr txBox="1">
            <a:spLocks/>
          </p:cNvSpPr>
          <p:nvPr/>
        </p:nvSpPr>
        <p:spPr>
          <a:xfrm>
            <a:off x="623455" y="165793"/>
            <a:ext cx="10972800" cy="965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baseline="0">
                <a:solidFill>
                  <a:schemeClr val="tx1"/>
                </a:solidFill>
                <a:latin typeface="+mj-lt"/>
                <a:ea typeface="+mj-ea"/>
                <a:cs typeface="+mj-cs"/>
              </a:defRPr>
            </a:lvl1pPr>
          </a:lstStyle>
          <a:p>
            <a:r>
              <a:rPr lang="en-IN" dirty="0" smtClean="0">
                <a:solidFill>
                  <a:schemeClr val="accent6">
                    <a:lumMod val="60000"/>
                    <a:lumOff val="40000"/>
                  </a:schemeClr>
                </a:solidFill>
              </a:rPr>
              <a:t>FORMULATING STRATEGY </a:t>
            </a:r>
            <a:r>
              <a:rPr lang="en-IN" sz="4000" dirty="0" smtClean="0">
                <a:solidFill>
                  <a:schemeClr val="accent6">
                    <a:lumMod val="60000"/>
                    <a:lumOff val="40000"/>
                  </a:schemeClr>
                </a:solidFill>
              </a:rPr>
              <a:t>&amp;  </a:t>
            </a:r>
            <a:r>
              <a:rPr lang="en-IN" dirty="0" smtClean="0">
                <a:solidFill>
                  <a:schemeClr val="accent6">
                    <a:lumMod val="60000"/>
                    <a:lumOff val="40000"/>
                  </a:schemeClr>
                </a:solidFill>
              </a:rPr>
              <a:t>POA </a:t>
            </a:r>
            <a:endParaRPr lang="en-IN" dirty="0">
              <a:solidFill>
                <a:schemeClr val="accent6">
                  <a:lumMod val="60000"/>
                  <a:lumOff val="40000"/>
                </a:schemeClr>
              </a:solidFill>
            </a:endParaRPr>
          </a:p>
        </p:txBody>
      </p:sp>
      <p:sp>
        <p:nvSpPr>
          <p:cNvPr id="6" name="TextBox 5"/>
          <p:cNvSpPr txBox="1"/>
          <p:nvPr/>
        </p:nvSpPr>
        <p:spPr>
          <a:xfrm>
            <a:off x="9328985" y="927703"/>
            <a:ext cx="1721224" cy="261610"/>
          </a:xfrm>
          <a:prstGeom prst="rect">
            <a:avLst/>
          </a:prstGeom>
          <a:noFill/>
        </p:spPr>
        <p:txBody>
          <a:bodyPr wrap="square" rtlCol="0">
            <a:spAutoFit/>
          </a:bodyPr>
          <a:lstStyle/>
          <a:p>
            <a:r>
              <a:rPr lang="en-US" sz="1050" dirty="0">
                <a:solidFill>
                  <a:schemeClr val="accent6">
                    <a:lumMod val="20000"/>
                    <a:lumOff val="80000"/>
                  </a:schemeClr>
                </a:solidFill>
              </a:rPr>
              <a:t>(</a:t>
            </a:r>
            <a:r>
              <a:rPr lang="en-US" sz="1050" dirty="0" smtClean="0">
                <a:solidFill>
                  <a:schemeClr val="accent6">
                    <a:lumMod val="40000"/>
                    <a:lumOff val="60000"/>
                  </a:schemeClr>
                </a:solidFill>
              </a:rPr>
              <a:t>Plan-Of-Action</a:t>
            </a:r>
            <a:r>
              <a:rPr lang="en-US" sz="1050" dirty="0" smtClean="0">
                <a:solidFill>
                  <a:schemeClr val="accent6">
                    <a:lumMod val="20000"/>
                    <a:lumOff val="80000"/>
                  </a:schemeClr>
                </a:solidFill>
              </a:rPr>
              <a:t>)</a:t>
            </a:r>
            <a:endParaRPr lang="en-US" sz="1050" dirty="0">
              <a:solidFill>
                <a:schemeClr val="accent6">
                  <a:lumMod val="20000"/>
                  <a:lumOff val="80000"/>
                </a:schemeClr>
              </a:solidFill>
            </a:endParaRPr>
          </a:p>
        </p:txBody>
      </p:sp>
    </p:spTree>
    <p:extLst>
      <p:ext uri="{BB962C8B-B14F-4D97-AF65-F5344CB8AC3E}">
        <p14:creationId xmlns:p14="http://schemas.microsoft.com/office/powerpoint/2010/main" val="335562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0947" y="2187658"/>
            <a:ext cx="8798222" cy="4779818"/>
          </a:xfrm>
        </p:spPr>
        <p:txBody>
          <a:bodyPr>
            <a:normAutofit/>
          </a:bodyPr>
          <a:lstStyle/>
          <a:p>
            <a:pPr marL="0" indent="0" algn="just">
              <a:buNone/>
            </a:pPr>
            <a:r>
              <a:rPr lang="en-IN" dirty="0" smtClean="0"/>
              <a:t>Some more </a:t>
            </a:r>
            <a:r>
              <a:rPr lang="en-IN" dirty="0" smtClean="0">
                <a:solidFill>
                  <a:schemeClr val="accent6">
                    <a:lumMod val="60000"/>
                    <a:lumOff val="40000"/>
                  </a:schemeClr>
                </a:solidFill>
              </a:rPr>
              <a:t>illustrative examples </a:t>
            </a:r>
            <a:r>
              <a:rPr lang="en-IN" dirty="0" smtClean="0"/>
              <a:t>of points for Strategy &amp; POA:</a:t>
            </a:r>
          </a:p>
          <a:p>
            <a:pPr marL="0" indent="0" algn="just">
              <a:buNone/>
            </a:pPr>
            <a:endParaRPr lang="en-IN" sz="300" dirty="0" smtClean="0">
              <a:solidFill>
                <a:srgbClr val="CCFF33"/>
              </a:solidFill>
            </a:endParaRPr>
          </a:p>
          <a:p>
            <a:pPr marL="845820" lvl="2" indent="-342900" algn="just"/>
            <a:r>
              <a:rPr lang="en-IN" sz="1800" dirty="0"/>
              <a:t>Inmates of jails, other </a:t>
            </a:r>
            <a:r>
              <a:rPr lang="en-IN" sz="1800" dirty="0" smtClean="0"/>
              <a:t>persons in legal </a:t>
            </a:r>
            <a:r>
              <a:rPr lang="en-IN" sz="1800" dirty="0"/>
              <a:t>custody, hospitals, beggar homes, asylums etc. </a:t>
            </a:r>
            <a:r>
              <a:rPr lang="en-IN" sz="1800" dirty="0" smtClean="0"/>
              <a:t>may still </a:t>
            </a:r>
            <a:r>
              <a:rPr lang="en-IN" sz="1800" dirty="0"/>
              <a:t>not be included in the electoral rolls of my </a:t>
            </a:r>
            <a:r>
              <a:rPr lang="en-IN" sz="1800" dirty="0" smtClean="0"/>
              <a:t>AC, though such institutions/ areas are there in my AC.</a:t>
            </a:r>
            <a:endParaRPr lang="en-IN" sz="1800" dirty="0"/>
          </a:p>
          <a:p>
            <a:pPr marL="845820" lvl="2" indent="-342900" algn="just"/>
            <a:r>
              <a:rPr lang="en-IN" sz="1800" dirty="0"/>
              <a:t>Serving members of the </a:t>
            </a:r>
            <a:r>
              <a:rPr lang="en-IN" sz="1800" dirty="0" smtClean="0"/>
              <a:t>Armed Forces </a:t>
            </a:r>
            <a:r>
              <a:rPr lang="en-IN" sz="1800" dirty="0"/>
              <a:t>of the Union or </a:t>
            </a:r>
            <a:r>
              <a:rPr lang="en-IN" sz="1800" dirty="0" smtClean="0"/>
              <a:t>of the Central Police (Para-Military) Forces </a:t>
            </a:r>
            <a:r>
              <a:rPr lang="en-IN" sz="1800" dirty="0"/>
              <a:t>are </a:t>
            </a:r>
            <a:r>
              <a:rPr lang="en-IN" sz="1800" dirty="0" smtClean="0"/>
              <a:t>enrolled, if they are native of my AC or want to get enrolled here. Are any of them appointing any ‘proxies’?.</a:t>
            </a:r>
          </a:p>
          <a:p>
            <a:endParaRPr lang="en-IN" sz="2400" dirty="0"/>
          </a:p>
        </p:txBody>
      </p:sp>
      <p:sp>
        <p:nvSpPr>
          <p:cNvPr id="5" name="Title 1"/>
          <p:cNvSpPr txBox="1">
            <a:spLocks/>
          </p:cNvSpPr>
          <p:nvPr/>
        </p:nvSpPr>
        <p:spPr>
          <a:xfrm>
            <a:off x="623658" y="300264"/>
            <a:ext cx="10972800" cy="965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baseline="0">
                <a:solidFill>
                  <a:schemeClr val="tx1"/>
                </a:solidFill>
                <a:latin typeface="+mj-lt"/>
                <a:ea typeface="+mj-ea"/>
                <a:cs typeface="+mj-cs"/>
              </a:defRPr>
            </a:lvl1pPr>
          </a:lstStyle>
          <a:p>
            <a:r>
              <a:rPr lang="en-IN" dirty="0" smtClean="0">
                <a:solidFill>
                  <a:schemeClr val="accent6">
                    <a:lumMod val="60000"/>
                    <a:lumOff val="40000"/>
                  </a:schemeClr>
                </a:solidFill>
              </a:rPr>
              <a:t>FORMULATING STRATEGY </a:t>
            </a:r>
            <a:r>
              <a:rPr lang="en-IN" sz="4000" dirty="0" smtClean="0">
                <a:solidFill>
                  <a:schemeClr val="accent6">
                    <a:lumMod val="60000"/>
                    <a:lumOff val="40000"/>
                  </a:schemeClr>
                </a:solidFill>
              </a:rPr>
              <a:t>&amp;  </a:t>
            </a:r>
            <a:r>
              <a:rPr lang="en-IN" dirty="0" smtClean="0">
                <a:solidFill>
                  <a:schemeClr val="accent6">
                    <a:lumMod val="60000"/>
                    <a:lumOff val="40000"/>
                  </a:schemeClr>
                </a:solidFill>
              </a:rPr>
              <a:t>POA </a:t>
            </a:r>
            <a:endParaRPr lang="en-IN" dirty="0">
              <a:solidFill>
                <a:schemeClr val="accent6">
                  <a:lumMod val="60000"/>
                  <a:lumOff val="40000"/>
                </a:schemeClr>
              </a:solidFill>
            </a:endParaRPr>
          </a:p>
        </p:txBody>
      </p:sp>
      <p:sp>
        <p:nvSpPr>
          <p:cNvPr id="4" name="TextBox 3"/>
          <p:cNvSpPr txBox="1"/>
          <p:nvPr/>
        </p:nvSpPr>
        <p:spPr>
          <a:xfrm>
            <a:off x="9285443" y="1043815"/>
            <a:ext cx="1721224" cy="261610"/>
          </a:xfrm>
          <a:prstGeom prst="rect">
            <a:avLst/>
          </a:prstGeom>
          <a:noFill/>
        </p:spPr>
        <p:txBody>
          <a:bodyPr wrap="square" rtlCol="0">
            <a:spAutoFit/>
          </a:bodyPr>
          <a:lstStyle/>
          <a:p>
            <a:r>
              <a:rPr lang="en-US" sz="1050" dirty="0">
                <a:solidFill>
                  <a:schemeClr val="accent6">
                    <a:lumMod val="20000"/>
                    <a:lumOff val="80000"/>
                  </a:schemeClr>
                </a:solidFill>
              </a:rPr>
              <a:t>(</a:t>
            </a:r>
            <a:r>
              <a:rPr lang="en-US" sz="1050" dirty="0" smtClean="0">
                <a:solidFill>
                  <a:schemeClr val="accent6">
                    <a:lumMod val="40000"/>
                    <a:lumOff val="60000"/>
                  </a:schemeClr>
                </a:solidFill>
              </a:rPr>
              <a:t>Plan-Of-Action</a:t>
            </a:r>
            <a:r>
              <a:rPr lang="en-US" sz="1050" dirty="0" smtClean="0">
                <a:solidFill>
                  <a:schemeClr val="accent6">
                    <a:lumMod val="20000"/>
                    <a:lumOff val="80000"/>
                  </a:schemeClr>
                </a:solidFill>
              </a:rPr>
              <a:t>)</a:t>
            </a:r>
            <a:endParaRPr lang="en-US" sz="1050" dirty="0">
              <a:solidFill>
                <a:schemeClr val="accent6">
                  <a:lumMod val="20000"/>
                  <a:lumOff val="80000"/>
                </a:schemeClr>
              </a:solidFill>
            </a:endParaRPr>
          </a:p>
        </p:txBody>
      </p:sp>
    </p:spTree>
    <p:extLst>
      <p:ext uri="{BB962C8B-B14F-4D97-AF65-F5344CB8AC3E}">
        <p14:creationId xmlns:p14="http://schemas.microsoft.com/office/powerpoint/2010/main" val="315341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19581"/>
            <a:ext cx="10972800" cy="965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baseline="0">
                <a:solidFill>
                  <a:schemeClr val="tx1"/>
                </a:solidFill>
                <a:latin typeface="+mj-lt"/>
                <a:ea typeface="+mj-ea"/>
                <a:cs typeface="+mj-cs"/>
              </a:defRPr>
            </a:lvl1pPr>
          </a:lstStyle>
          <a:p>
            <a:r>
              <a:rPr lang="en-IN" dirty="0" smtClean="0">
                <a:solidFill>
                  <a:schemeClr val="accent6">
                    <a:lumMod val="60000"/>
                    <a:lumOff val="40000"/>
                  </a:schemeClr>
                </a:solidFill>
              </a:rPr>
              <a:t>FORMULATING STRATEGY </a:t>
            </a:r>
            <a:r>
              <a:rPr lang="en-IN" sz="4000" dirty="0" smtClean="0">
                <a:solidFill>
                  <a:schemeClr val="accent6">
                    <a:lumMod val="60000"/>
                    <a:lumOff val="40000"/>
                  </a:schemeClr>
                </a:solidFill>
              </a:rPr>
              <a:t>&amp;  </a:t>
            </a:r>
            <a:r>
              <a:rPr lang="en-IN" dirty="0" smtClean="0">
                <a:solidFill>
                  <a:schemeClr val="accent6">
                    <a:lumMod val="60000"/>
                    <a:lumOff val="40000"/>
                  </a:schemeClr>
                </a:solidFill>
              </a:rPr>
              <a:t>POA </a:t>
            </a:r>
            <a:endParaRPr lang="en-IN" dirty="0">
              <a:solidFill>
                <a:schemeClr val="accent6">
                  <a:lumMod val="60000"/>
                  <a:lumOff val="40000"/>
                </a:schemeClr>
              </a:solidFill>
            </a:endParaRPr>
          </a:p>
        </p:txBody>
      </p:sp>
      <p:sp>
        <p:nvSpPr>
          <p:cNvPr id="7" name="Content Placeholder 2"/>
          <p:cNvSpPr txBox="1">
            <a:spLocks/>
          </p:cNvSpPr>
          <p:nvPr/>
        </p:nvSpPr>
        <p:spPr>
          <a:xfrm>
            <a:off x="1295400" y="1819709"/>
            <a:ext cx="9601200" cy="4279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a:lstStyle>
          <a:p>
            <a:pPr marL="0" indent="0" algn="just">
              <a:buFont typeface="Arial" pitchFamily="34" charset="0"/>
              <a:buNone/>
            </a:pPr>
            <a:r>
              <a:rPr lang="en-IN" sz="2200" dirty="0" smtClean="0"/>
              <a:t>The trainee ERO has to </a:t>
            </a:r>
            <a:r>
              <a:rPr lang="en-IN" sz="2200" dirty="0" smtClean="0">
                <a:solidFill>
                  <a:schemeClr val="accent6">
                    <a:lumMod val="60000"/>
                    <a:lumOff val="40000"/>
                  </a:schemeClr>
                </a:solidFill>
              </a:rPr>
              <a:t>brainstorm on similar lines </a:t>
            </a:r>
            <a:r>
              <a:rPr lang="en-IN" sz="2200" dirty="0" smtClean="0"/>
              <a:t>(of examples given in the previous slide) &amp; come up with possible solutions for the errors/problems/issues that came up in the health analysis of the roll. They could also include factual cases &amp; solutions based on their field experiences. </a:t>
            </a:r>
          </a:p>
          <a:p>
            <a:pPr marL="0" indent="0" algn="just">
              <a:buFont typeface="Arial" pitchFamily="34" charset="0"/>
              <a:buNone/>
            </a:pPr>
            <a:endParaRPr lang="en-IN" dirty="0" smtClean="0"/>
          </a:p>
          <a:p>
            <a:pPr marL="0" indent="0" algn="just">
              <a:buFont typeface="Arial" pitchFamily="34" charset="0"/>
              <a:buNone/>
            </a:pPr>
            <a:r>
              <a:rPr lang="en-IN" sz="2200" dirty="0" smtClean="0"/>
              <a:t>Each trainee ERO should </a:t>
            </a:r>
            <a:r>
              <a:rPr lang="en-IN" sz="2200" dirty="0" smtClean="0">
                <a:solidFill>
                  <a:schemeClr val="accent6">
                    <a:lumMod val="60000"/>
                    <a:lumOff val="40000"/>
                  </a:schemeClr>
                </a:solidFill>
              </a:rPr>
              <a:t>think of different approaches </a:t>
            </a:r>
            <a:r>
              <a:rPr lang="en-IN" sz="2200" dirty="0" smtClean="0"/>
              <a:t>they will </a:t>
            </a:r>
            <a:r>
              <a:rPr lang="en-IN" sz="2200" dirty="0" smtClean="0">
                <a:solidFill>
                  <a:schemeClr val="accent6">
                    <a:lumMod val="60000"/>
                    <a:lumOff val="40000"/>
                  </a:schemeClr>
                </a:solidFill>
              </a:rPr>
              <a:t>adopt to make the E-Roll of their part area accurate, error-free &amp; updated</a:t>
            </a:r>
            <a:r>
              <a:rPr lang="en-IN" sz="2200" dirty="0" smtClean="0"/>
              <a:t>. </a:t>
            </a:r>
          </a:p>
          <a:p>
            <a:pPr marL="0" indent="0" algn="just">
              <a:buFont typeface="Arial" pitchFamily="34" charset="0"/>
              <a:buNone/>
            </a:pPr>
            <a:endParaRPr lang="en-IN" dirty="0" smtClean="0"/>
          </a:p>
          <a:p>
            <a:pPr marL="0" indent="0" algn="just">
              <a:buFont typeface="Arial" pitchFamily="34" charset="0"/>
              <a:buNone/>
            </a:pPr>
            <a:r>
              <a:rPr lang="en-IN" sz="2200" dirty="0" smtClean="0"/>
              <a:t>Trainers/EROs/AEROs should make note of the all strategies formulated for their </a:t>
            </a:r>
            <a:r>
              <a:rPr lang="en-IN" sz="2200" dirty="0" smtClean="0">
                <a:solidFill>
                  <a:schemeClr val="accent6">
                    <a:lumMod val="60000"/>
                    <a:lumOff val="40000"/>
                  </a:schemeClr>
                </a:solidFill>
              </a:rPr>
              <a:t>efficiency</a:t>
            </a:r>
            <a:r>
              <a:rPr lang="en-IN" sz="2200" dirty="0" smtClean="0"/>
              <a:t> &amp; </a:t>
            </a:r>
            <a:r>
              <a:rPr lang="en-IN" sz="2200" dirty="0" smtClean="0">
                <a:solidFill>
                  <a:schemeClr val="accent6">
                    <a:lumMod val="60000"/>
                    <a:lumOff val="40000"/>
                  </a:schemeClr>
                </a:solidFill>
              </a:rPr>
              <a:t>feasibility</a:t>
            </a:r>
            <a:r>
              <a:rPr lang="en-IN" sz="2200" dirty="0" smtClean="0"/>
              <a:t> &amp; </a:t>
            </a:r>
            <a:r>
              <a:rPr lang="en-IN" sz="2200" dirty="0" smtClean="0">
                <a:solidFill>
                  <a:schemeClr val="accent6">
                    <a:lumMod val="60000"/>
                    <a:lumOff val="40000"/>
                  </a:schemeClr>
                </a:solidFill>
              </a:rPr>
              <a:t>forward</a:t>
            </a:r>
            <a:r>
              <a:rPr lang="en-IN" sz="2200" dirty="0" smtClean="0"/>
              <a:t> them to their respective </a:t>
            </a:r>
            <a:r>
              <a:rPr lang="en-IN" sz="2200" dirty="0" smtClean="0">
                <a:solidFill>
                  <a:schemeClr val="accent6">
                    <a:lumMod val="60000"/>
                    <a:lumOff val="40000"/>
                  </a:schemeClr>
                </a:solidFill>
              </a:rPr>
              <a:t>DEOs</a:t>
            </a:r>
            <a:r>
              <a:rPr lang="en-IN" sz="2200" dirty="0" smtClean="0"/>
              <a:t> &amp; </a:t>
            </a:r>
            <a:r>
              <a:rPr lang="en-IN" sz="2200" dirty="0" smtClean="0">
                <a:solidFill>
                  <a:schemeClr val="accent6">
                    <a:lumMod val="60000"/>
                    <a:lumOff val="40000"/>
                  </a:schemeClr>
                </a:solidFill>
              </a:rPr>
              <a:t>CEOs</a:t>
            </a:r>
            <a:r>
              <a:rPr lang="en-IN" sz="2200" dirty="0" smtClean="0"/>
              <a:t>.</a:t>
            </a:r>
          </a:p>
          <a:p>
            <a:endParaRPr lang="en-IN" dirty="0"/>
          </a:p>
        </p:txBody>
      </p:sp>
      <p:sp>
        <p:nvSpPr>
          <p:cNvPr id="4" name="TextBox 3"/>
          <p:cNvSpPr txBox="1"/>
          <p:nvPr/>
        </p:nvSpPr>
        <p:spPr>
          <a:xfrm>
            <a:off x="9285443" y="971245"/>
            <a:ext cx="1721224" cy="261610"/>
          </a:xfrm>
          <a:prstGeom prst="rect">
            <a:avLst/>
          </a:prstGeom>
          <a:noFill/>
        </p:spPr>
        <p:txBody>
          <a:bodyPr wrap="square" rtlCol="0">
            <a:spAutoFit/>
          </a:bodyPr>
          <a:lstStyle/>
          <a:p>
            <a:r>
              <a:rPr lang="en-US" sz="1050" dirty="0">
                <a:solidFill>
                  <a:schemeClr val="accent6">
                    <a:lumMod val="20000"/>
                    <a:lumOff val="80000"/>
                  </a:schemeClr>
                </a:solidFill>
              </a:rPr>
              <a:t>(</a:t>
            </a:r>
            <a:r>
              <a:rPr lang="en-US" sz="1050" dirty="0" smtClean="0">
                <a:solidFill>
                  <a:schemeClr val="accent6">
                    <a:lumMod val="40000"/>
                    <a:lumOff val="60000"/>
                  </a:schemeClr>
                </a:solidFill>
              </a:rPr>
              <a:t>Plan-Of-Action</a:t>
            </a:r>
            <a:r>
              <a:rPr lang="en-US" sz="1050" dirty="0" smtClean="0">
                <a:solidFill>
                  <a:schemeClr val="accent6">
                    <a:lumMod val="20000"/>
                    <a:lumOff val="80000"/>
                  </a:schemeClr>
                </a:solidFill>
              </a:rPr>
              <a:t>)</a:t>
            </a:r>
            <a:endParaRPr lang="en-US" sz="1050" dirty="0">
              <a:solidFill>
                <a:schemeClr val="accent6">
                  <a:lumMod val="20000"/>
                  <a:lumOff val="80000"/>
                </a:schemeClr>
              </a:solidFill>
            </a:endParaRPr>
          </a:p>
        </p:txBody>
      </p:sp>
    </p:spTree>
    <p:extLst>
      <p:ext uri="{BB962C8B-B14F-4D97-AF65-F5344CB8AC3E}">
        <p14:creationId xmlns:p14="http://schemas.microsoft.com/office/powerpoint/2010/main" val="354884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708" y="2642196"/>
            <a:ext cx="9234152" cy="1877437"/>
          </a:xfrm>
          <a:prstGeom prst="rect">
            <a:avLst/>
          </a:prstGeom>
        </p:spPr>
        <p:txBody>
          <a:bodyPr wrap="square">
            <a:spAutoFit/>
          </a:bodyPr>
          <a:lstStyle/>
          <a:p>
            <a:pPr algn="ctr"/>
            <a:r>
              <a:rPr lang="en-IN" sz="4800" dirty="0" smtClean="0"/>
              <a:t>“Quality </a:t>
            </a:r>
            <a:r>
              <a:rPr lang="en-IN" sz="4800" dirty="0"/>
              <a:t>is not an act, it is a habit</a:t>
            </a:r>
            <a:r>
              <a:rPr lang="en-IN" sz="4800" dirty="0" smtClean="0"/>
              <a:t>.”</a:t>
            </a:r>
            <a:endParaRPr lang="en-IN" sz="4800" dirty="0"/>
          </a:p>
          <a:p>
            <a:pPr algn="ctr"/>
            <a:endParaRPr lang="en-IN" sz="2000" b="1" dirty="0" smtClean="0"/>
          </a:p>
          <a:p>
            <a:pPr algn="ctr"/>
            <a:r>
              <a:rPr lang="en-IN" sz="4800" b="1" dirty="0" smtClean="0"/>
              <a:t>- </a:t>
            </a:r>
            <a:r>
              <a:rPr lang="en-IN" sz="4800" b="1" dirty="0"/>
              <a:t>Aristotle</a:t>
            </a:r>
            <a:endParaRPr lang="en-IN" sz="4800" dirty="0"/>
          </a:p>
        </p:txBody>
      </p:sp>
    </p:spTree>
    <p:extLst>
      <p:ext uri="{BB962C8B-B14F-4D97-AF65-F5344CB8AC3E}">
        <p14:creationId xmlns:p14="http://schemas.microsoft.com/office/powerpoint/2010/main" val="218597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36618"/>
            <a:ext cx="10972800" cy="4287982"/>
          </a:xfrm>
        </p:spPr>
        <p:txBody>
          <a:bodyPr>
            <a:normAutofit/>
          </a:bodyPr>
          <a:lstStyle/>
          <a:p>
            <a:pPr marL="0" indent="0" algn="ctr">
              <a:buNone/>
            </a:pPr>
            <a:r>
              <a:rPr lang="en-IN" sz="2400" dirty="0" smtClean="0"/>
              <a:t>See                                                                                                                                              the Points of Health Analysis &amp;                                                                                                        the Details of Identifiable Errors                                                                                              discussed in the foregoing slides                                                                                                                to further strengthen your                                                                                                             Points of Strategy                                                                                                                            &amp;                                                                                                                                                                   Plan of Action</a:t>
            </a:r>
            <a:endParaRPr lang="en-IN" sz="2400" dirty="0"/>
          </a:p>
        </p:txBody>
      </p:sp>
      <p:sp>
        <p:nvSpPr>
          <p:cNvPr id="6" name="Title 1"/>
          <p:cNvSpPr txBox="1">
            <a:spLocks/>
          </p:cNvSpPr>
          <p:nvPr/>
        </p:nvSpPr>
        <p:spPr>
          <a:xfrm>
            <a:off x="609600" y="420007"/>
            <a:ext cx="10972800" cy="965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baseline="0">
                <a:solidFill>
                  <a:schemeClr val="tx1"/>
                </a:solidFill>
                <a:latin typeface="+mj-lt"/>
                <a:ea typeface="+mj-ea"/>
                <a:cs typeface="+mj-cs"/>
              </a:defRPr>
            </a:lvl1pPr>
          </a:lstStyle>
          <a:p>
            <a:r>
              <a:rPr lang="en-IN" dirty="0" smtClean="0">
                <a:solidFill>
                  <a:schemeClr val="accent6">
                    <a:lumMod val="60000"/>
                    <a:lumOff val="40000"/>
                  </a:schemeClr>
                </a:solidFill>
              </a:rPr>
              <a:t>FORMULATING STRATEGY </a:t>
            </a:r>
            <a:r>
              <a:rPr lang="en-IN" sz="4000" dirty="0" smtClean="0">
                <a:solidFill>
                  <a:schemeClr val="accent6">
                    <a:lumMod val="60000"/>
                    <a:lumOff val="40000"/>
                  </a:schemeClr>
                </a:solidFill>
              </a:rPr>
              <a:t>&amp;  </a:t>
            </a:r>
            <a:r>
              <a:rPr lang="en-IN" dirty="0" smtClean="0">
                <a:solidFill>
                  <a:schemeClr val="accent6">
                    <a:lumMod val="60000"/>
                    <a:lumOff val="40000"/>
                  </a:schemeClr>
                </a:solidFill>
              </a:rPr>
              <a:t>POA </a:t>
            </a:r>
            <a:endParaRPr lang="en-IN" dirty="0">
              <a:solidFill>
                <a:schemeClr val="accent6">
                  <a:lumMod val="60000"/>
                  <a:lumOff val="40000"/>
                </a:schemeClr>
              </a:solidFill>
            </a:endParaRPr>
          </a:p>
        </p:txBody>
      </p:sp>
      <p:sp>
        <p:nvSpPr>
          <p:cNvPr id="4" name="TextBox 3"/>
          <p:cNvSpPr txBox="1"/>
          <p:nvPr/>
        </p:nvSpPr>
        <p:spPr>
          <a:xfrm>
            <a:off x="9285443" y="1174441"/>
            <a:ext cx="1721224" cy="261610"/>
          </a:xfrm>
          <a:prstGeom prst="rect">
            <a:avLst/>
          </a:prstGeom>
          <a:noFill/>
        </p:spPr>
        <p:txBody>
          <a:bodyPr wrap="square" rtlCol="0">
            <a:spAutoFit/>
          </a:bodyPr>
          <a:lstStyle/>
          <a:p>
            <a:r>
              <a:rPr lang="en-US" sz="1050" dirty="0">
                <a:solidFill>
                  <a:schemeClr val="accent6">
                    <a:lumMod val="20000"/>
                    <a:lumOff val="80000"/>
                  </a:schemeClr>
                </a:solidFill>
              </a:rPr>
              <a:t>(</a:t>
            </a:r>
            <a:r>
              <a:rPr lang="en-US" sz="1050" dirty="0" smtClean="0">
                <a:solidFill>
                  <a:schemeClr val="accent6">
                    <a:lumMod val="40000"/>
                    <a:lumOff val="60000"/>
                  </a:schemeClr>
                </a:solidFill>
              </a:rPr>
              <a:t>Plan-Of-Action</a:t>
            </a:r>
            <a:r>
              <a:rPr lang="en-US" sz="1050" dirty="0" smtClean="0">
                <a:solidFill>
                  <a:schemeClr val="accent6">
                    <a:lumMod val="20000"/>
                    <a:lumOff val="80000"/>
                  </a:schemeClr>
                </a:solidFill>
              </a:rPr>
              <a:t>)</a:t>
            </a:r>
            <a:endParaRPr lang="en-US" sz="1050" dirty="0">
              <a:solidFill>
                <a:schemeClr val="accent6">
                  <a:lumMod val="20000"/>
                  <a:lumOff val="80000"/>
                </a:schemeClr>
              </a:solidFill>
            </a:endParaRPr>
          </a:p>
        </p:txBody>
      </p:sp>
    </p:spTree>
    <p:extLst>
      <p:ext uri="{BB962C8B-B14F-4D97-AF65-F5344CB8AC3E}">
        <p14:creationId xmlns:p14="http://schemas.microsoft.com/office/powerpoint/2010/main" val="114090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371" y="2521941"/>
            <a:ext cx="6217920" cy="1768705"/>
          </a:xfrm>
        </p:spPr>
        <p:txBody>
          <a:bodyPr/>
          <a:lstStyle/>
          <a:p>
            <a:pPr algn="ctr"/>
            <a:r>
              <a:rPr lang="en-IN" dirty="0" smtClean="0">
                <a:solidFill>
                  <a:schemeClr val="accent6">
                    <a:lumMod val="20000"/>
                    <a:lumOff val="80000"/>
                  </a:schemeClr>
                </a:solidFill>
              </a:rPr>
              <a:t>TRAINING The BLOs</a:t>
            </a:r>
            <a:endParaRPr lang="en-IN" dirty="0">
              <a:solidFill>
                <a:schemeClr val="accent6">
                  <a:lumMod val="20000"/>
                  <a:lumOff val="80000"/>
                </a:schemeClr>
              </a:solidFill>
            </a:endParaRPr>
          </a:p>
        </p:txBody>
      </p:sp>
    </p:spTree>
    <p:extLst>
      <p:ext uri="{BB962C8B-B14F-4D97-AF65-F5344CB8AC3E}">
        <p14:creationId xmlns:p14="http://schemas.microsoft.com/office/powerpoint/2010/main" val="406443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713" y="180305"/>
            <a:ext cx="9750380" cy="875763"/>
          </a:xfrm>
        </p:spPr>
        <p:txBody>
          <a:bodyPr/>
          <a:lstStyle/>
          <a:p>
            <a:r>
              <a:rPr lang="en-IN" sz="2400" dirty="0" smtClean="0">
                <a:solidFill>
                  <a:schemeClr val="accent6">
                    <a:lumMod val="40000"/>
                    <a:lumOff val="60000"/>
                  </a:schemeClr>
                </a:solidFill>
              </a:rPr>
              <a:t>WHY TRAIN THE BLOS</a:t>
            </a:r>
            <a:endParaRPr lang="en-IN" sz="2400" dirty="0">
              <a:solidFill>
                <a:schemeClr val="accent6">
                  <a:lumMod val="40000"/>
                  <a:lumOff val="60000"/>
                </a:schemeClr>
              </a:solidFill>
            </a:endParaRPr>
          </a:p>
        </p:txBody>
      </p:sp>
      <p:sp>
        <p:nvSpPr>
          <p:cNvPr id="3" name="Content Placeholder 2"/>
          <p:cNvSpPr>
            <a:spLocks noGrp="1"/>
          </p:cNvSpPr>
          <p:nvPr>
            <p:ph idx="1"/>
          </p:nvPr>
        </p:nvSpPr>
        <p:spPr>
          <a:xfrm>
            <a:off x="1017431" y="1159100"/>
            <a:ext cx="10212945" cy="5537916"/>
          </a:xfrm>
        </p:spPr>
        <p:txBody>
          <a:bodyPr>
            <a:noAutofit/>
          </a:bodyPr>
          <a:lstStyle/>
          <a:p>
            <a:pPr marL="274320" lvl="1" indent="0">
              <a:buNone/>
            </a:pPr>
            <a:r>
              <a:rPr lang="en-IN" sz="1600" dirty="0" smtClean="0"/>
              <a:t>BLO is the cutting edge of e-roll administration.</a:t>
            </a:r>
          </a:p>
          <a:p>
            <a:pPr marL="274320" lvl="1" indent="0">
              <a:buNone/>
            </a:pPr>
            <a:endParaRPr lang="en-IN" sz="300" dirty="0"/>
          </a:p>
          <a:p>
            <a:pPr marL="274320" lvl="1" indent="0">
              <a:buNone/>
            </a:pPr>
            <a:r>
              <a:rPr lang="en-IN" sz="1600" dirty="0" smtClean="0"/>
              <a:t>He is the face of the Commission who actually contacts the voters.</a:t>
            </a:r>
          </a:p>
          <a:p>
            <a:pPr marL="274320" lvl="1" indent="0">
              <a:buNone/>
            </a:pPr>
            <a:endParaRPr lang="en-IN" sz="100" dirty="0"/>
          </a:p>
          <a:p>
            <a:pPr marL="274320" lvl="1" indent="0">
              <a:buNone/>
            </a:pPr>
            <a:r>
              <a:rPr lang="en-IN" sz="1600" dirty="0" smtClean="0"/>
              <a:t>The quality of BLO’s performance has direct bearing on the quality and accuracy of the roll, and thereby on the integrity of any election as well as on stakeholder satisfaction.</a:t>
            </a:r>
          </a:p>
          <a:p>
            <a:pPr marL="0" indent="0" algn="just">
              <a:buNone/>
            </a:pPr>
            <a:endParaRPr lang="en-IN" sz="100" dirty="0">
              <a:solidFill>
                <a:schemeClr val="accent6">
                  <a:lumMod val="60000"/>
                  <a:lumOff val="40000"/>
                </a:schemeClr>
              </a:solidFill>
            </a:endParaRPr>
          </a:p>
          <a:p>
            <a:pPr marL="0" indent="0" algn="just">
              <a:buNone/>
            </a:pPr>
            <a:r>
              <a:rPr lang="en-IN" sz="2400" dirty="0" smtClean="0">
                <a:solidFill>
                  <a:schemeClr val="accent6">
                    <a:lumMod val="40000"/>
                    <a:lumOff val="60000"/>
                  </a:schemeClr>
                </a:solidFill>
              </a:rPr>
              <a:t>    INCLUDE THESE IN BLO TRAININGS</a:t>
            </a:r>
          </a:p>
          <a:p>
            <a:pPr marL="788670" lvl="2" indent="-285750">
              <a:buFontTx/>
              <a:buChar char="-"/>
            </a:pPr>
            <a:r>
              <a:rPr lang="en-IN" dirty="0" smtClean="0"/>
              <a:t>Motivate your BLOs</a:t>
            </a:r>
          </a:p>
          <a:p>
            <a:pPr marL="788670" lvl="2" indent="-285750">
              <a:buFontTx/>
              <a:buChar char="-"/>
            </a:pPr>
            <a:r>
              <a:rPr lang="en-IN" dirty="0" smtClean="0"/>
              <a:t>Discuss the importance of the pre-revision &amp; revision processes &amp; their impact on the accuracy &amp; quality of E-Rolls</a:t>
            </a:r>
          </a:p>
          <a:p>
            <a:pPr marL="788670" lvl="2" indent="-285750">
              <a:buFontTx/>
              <a:buChar char="-"/>
            </a:pPr>
            <a:r>
              <a:rPr lang="en-IN" dirty="0" smtClean="0"/>
              <a:t>Health analysis of part-area rolls &amp; error/problem identification in the particular rolls of their respective PSs</a:t>
            </a:r>
          </a:p>
          <a:p>
            <a:pPr marL="788670" lvl="2" indent="-285750">
              <a:buFontTx/>
              <a:buChar char="-"/>
            </a:pPr>
            <a:r>
              <a:rPr lang="en-IN" dirty="0" smtClean="0"/>
              <a:t>How can BLOs make their field visits more productive</a:t>
            </a:r>
          </a:p>
          <a:p>
            <a:pPr marL="788670" lvl="2" indent="-285750">
              <a:buFontTx/>
              <a:buChar char="-"/>
            </a:pPr>
            <a:r>
              <a:rPr lang="en-IN" dirty="0" smtClean="0"/>
              <a:t>Matters of Inclusion &amp; Facilitation</a:t>
            </a:r>
          </a:p>
          <a:p>
            <a:pPr marL="788670" lvl="2" indent="-285750">
              <a:buFontTx/>
              <a:buChar char="-"/>
            </a:pPr>
            <a:r>
              <a:rPr lang="en-IN" dirty="0" smtClean="0"/>
              <a:t>importance of Procedural &amp; Legal discipline</a:t>
            </a:r>
          </a:p>
          <a:p>
            <a:pPr marL="274320" lvl="1" indent="0">
              <a:buNone/>
            </a:pPr>
            <a:endParaRPr lang="en-IN" sz="300" dirty="0" smtClean="0"/>
          </a:p>
          <a:p>
            <a:pPr marL="274320" lvl="1" indent="0">
              <a:buNone/>
            </a:pPr>
            <a:r>
              <a:rPr lang="en-IN" sz="2100" dirty="0" smtClean="0">
                <a:solidFill>
                  <a:schemeClr val="accent6">
                    <a:lumMod val="40000"/>
                    <a:lumOff val="60000"/>
                  </a:schemeClr>
                </a:solidFill>
              </a:rPr>
              <a:t>HOLD YOUR BLO TRAININGS IN </a:t>
            </a:r>
            <a:r>
              <a:rPr lang="en-IN" sz="2800" dirty="0" smtClean="0"/>
              <a:t>3 SESSIONS </a:t>
            </a:r>
            <a:r>
              <a:rPr lang="en-IN" sz="2100" dirty="0" smtClean="0">
                <a:solidFill>
                  <a:schemeClr val="accent6">
                    <a:lumMod val="40000"/>
                    <a:lumOff val="60000"/>
                  </a:schemeClr>
                </a:solidFill>
              </a:rPr>
              <a:t>SPANNING AROUND </a:t>
            </a:r>
            <a:r>
              <a:rPr lang="en-IN" sz="2100" dirty="0" smtClean="0"/>
              <a:t>300 MINUTES</a:t>
            </a:r>
          </a:p>
        </p:txBody>
      </p:sp>
    </p:spTree>
    <p:extLst>
      <p:ext uri="{BB962C8B-B14F-4D97-AF65-F5344CB8AC3E}">
        <p14:creationId xmlns:p14="http://schemas.microsoft.com/office/powerpoint/2010/main" val="385732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18" y="94129"/>
            <a:ext cx="9601200" cy="820272"/>
          </a:xfrm>
        </p:spPr>
        <p:txBody>
          <a:bodyPr/>
          <a:lstStyle/>
          <a:p>
            <a:pPr algn="ctr"/>
            <a:r>
              <a:rPr lang="en-IN" sz="4800" dirty="0" smtClean="0">
                <a:solidFill>
                  <a:schemeClr val="accent6">
                    <a:lumMod val="60000"/>
                    <a:lumOff val="40000"/>
                  </a:schemeClr>
                </a:solidFill>
              </a:rPr>
              <a:t>BLO TRAINING – FIRST SESSION</a:t>
            </a:r>
            <a:endParaRPr lang="en-IN" sz="4800" dirty="0">
              <a:solidFill>
                <a:schemeClr val="accent6">
                  <a:lumMod val="60000"/>
                  <a:lumOff val="40000"/>
                </a:schemeClr>
              </a:solidFill>
            </a:endParaRPr>
          </a:p>
        </p:txBody>
      </p:sp>
      <p:sp>
        <p:nvSpPr>
          <p:cNvPr id="3" name="Content Placeholder 2"/>
          <p:cNvSpPr>
            <a:spLocks noGrp="1"/>
          </p:cNvSpPr>
          <p:nvPr>
            <p:ph idx="1"/>
          </p:nvPr>
        </p:nvSpPr>
        <p:spPr>
          <a:xfrm>
            <a:off x="887506" y="1070428"/>
            <a:ext cx="11134165" cy="5486399"/>
          </a:xfrm>
        </p:spPr>
        <p:txBody>
          <a:bodyPr>
            <a:normAutofit fontScale="77500" lnSpcReduction="20000"/>
          </a:bodyPr>
          <a:lstStyle/>
          <a:p>
            <a:pPr marL="0" indent="0" algn="just">
              <a:buNone/>
            </a:pPr>
            <a:r>
              <a:rPr lang="en-IN" sz="2400" dirty="0" smtClean="0">
                <a:solidFill>
                  <a:schemeClr val="accent6">
                    <a:lumMod val="60000"/>
                    <a:lumOff val="40000"/>
                  </a:schemeClr>
                </a:solidFill>
              </a:rPr>
              <a:t>CONTENTS</a:t>
            </a:r>
          </a:p>
          <a:p>
            <a:pPr marL="274320" lvl="1" indent="0" algn="just">
              <a:buNone/>
            </a:pPr>
            <a:r>
              <a:rPr lang="en-IN" sz="2200" dirty="0" smtClean="0"/>
              <a:t>Motivation </a:t>
            </a:r>
          </a:p>
          <a:p>
            <a:pPr marL="274320" lvl="1" indent="0" algn="just">
              <a:buNone/>
            </a:pPr>
            <a:r>
              <a:rPr lang="en-IN" sz="2200" dirty="0" smtClean="0"/>
              <a:t>Discussion on the</a:t>
            </a:r>
          </a:p>
          <a:p>
            <a:pPr lvl="2" algn="just"/>
            <a:r>
              <a:rPr lang="en-IN" sz="2200" dirty="0"/>
              <a:t>The IMPORTANCE of the  Roll</a:t>
            </a:r>
          </a:p>
          <a:p>
            <a:pPr lvl="2" algn="just"/>
            <a:r>
              <a:rPr lang="en-IN" sz="2600" dirty="0"/>
              <a:t>The </a:t>
            </a:r>
            <a:r>
              <a:rPr lang="en-IN" sz="2200" dirty="0"/>
              <a:t>IMPORTANCE of </a:t>
            </a:r>
            <a:r>
              <a:rPr lang="en-IN" sz="2200" dirty="0" smtClean="0"/>
              <a:t>Accuracy and Quality in the Roll</a:t>
            </a:r>
          </a:p>
          <a:p>
            <a:pPr lvl="2" algn="just"/>
            <a:r>
              <a:rPr lang="en-IN" sz="2600" dirty="0" smtClean="0"/>
              <a:t>The </a:t>
            </a:r>
            <a:r>
              <a:rPr lang="en-IN" sz="2200" dirty="0"/>
              <a:t>IMPORTANCE of </a:t>
            </a:r>
            <a:r>
              <a:rPr lang="en-IN" sz="2200" dirty="0" smtClean="0"/>
              <a:t>Summary Revision as an Opportunity for making the Rolls Accurate and of high Quality</a:t>
            </a:r>
          </a:p>
          <a:p>
            <a:pPr lvl="2" algn="just"/>
            <a:r>
              <a:rPr lang="en-IN" sz="2600" dirty="0" smtClean="0"/>
              <a:t>The </a:t>
            </a:r>
            <a:r>
              <a:rPr lang="en-IN" sz="2000" dirty="0"/>
              <a:t>IMPORTANCE of t</a:t>
            </a:r>
            <a:r>
              <a:rPr lang="en-IN" sz="2000" dirty="0" smtClean="0"/>
              <a:t>he role of the BLOs in Summary Revision</a:t>
            </a:r>
          </a:p>
          <a:p>
            <a:pPr marL="274320" lvl="1" indent="0" algn="just">
              <a:lnSpc>
                <a:spcPct val="120000"/>
              </a:lnSpc>
              <a:buNone/>
            </a:pPr>
            <a:r>
              <a:rPr lang="en-IN" dirty="0" smtClean="0"/>
              <a:t>Discuss the responsibilities and mandates of </a:t>
            </a:r>
            <a:r>
              <a:rPr lang="en-IN" dirty="0"/>
              <a:t>BLOs, </a:t>
            </a:r>
            <a:r>
              <a:rPr lang="en-IN" dirty="0" smtClean="0"/>
              <a:t>and their position </a:t>
            </a:r>
            <a:r>
              <a:rPr lang="en-IN" dirty="0"/>
              <a:t>in </a:t>
            </a:r>
            <a:r>
              <a:rPr lang="en-IN" dirty="0" smtClean="0"/>
              <a:t>the electoral hierarchy and related aspects. For example, </a:t>
            </a:r>
            <a:r>
              <a:rPr lang="en-IN" dirty="0"/>
              <a:t>enrolment of electors, </a:t>
            </a:r>
            <a:r>
              <a:rPr lang="en-IN" dirty="0" smtClean="0"/>
              <a:t>roll </a:t>
            </a:r>
            <a:r>
              <a:rPr lang="en-IN" dirty="0"/>
              <a:t>management process</a:t>
            </a:r>
            <a:r>
              <a:rPr lang="en-IN" dirty="0" smtClean="0"/>
              <a:t>, structure of the roll, familiarising </a:t>
            </a:r>
            <a:r>
              <a:rPr lang="en-IN" dirty="0"/>
              <a:t>with constituency parts and sections, pre revision activities like verification and rationalisation, EPIC etc. </a:t>
            </a:r>
            <a:endParaRPr lang="en-IN" dirty="0" smtClean="0"/>
          </a:p>
          <a:p>
            <a:pPr marL="274320" lvl="1" indent="0" algn="just">
              <a:buNone/>
            </a:pPr>
            <a:r>
              <a:rPr lang="en-IN" sz="2200" dirty="0" smtClean="0"/>
              <a:t>A mock Map-Making Exercise can be carried out in this session.</a:t>
            </a:r>
          </a:p>
          <a:p>
            <a:pPr marL="274320" lvl="1" indent="0" algn="just">
              <a:buNone/>
            </a:pPr>
            <a:r>
              <a:rPr lang="en-IN" sz="2200" dirty="0" smtClean="0"/>
              <a:t>End the session by recapitulating the lessons learned.</a:t>
            </a:r>
          </a:p>
          <a:p>
            <a:pPr marL="0" indent="0" algn="just">
              <a:buNone/>
            </a:pPr>
            <a:endParaRPr lang="en-IN" sz="100" dirty="0" smtClean="0">
              <a:solidFill>
                <a:schemeClr val="accent6">
                  <a:lumMod val="60000"/>
                  <a:lumOff val="40000"/>
                </a:schemeClr>
              </a:solidFill>
            </a:endParaRPr>
          </a:p>
          <a:p>
            <a:pPr marL="0" indent="0" algn="just">
              <a:buNone/>
            </a:pPr>
            <a:r>
              <a:rPr lang="en-IN" sz="2400" dirty="0" smtClean="0">
                <a:solidFill>
                  <a:schemeClr val="accent6">
                    <a:lumMod val="60000"/>
                    <a:lumOff val="40000"/>
                  </a:schemeClr>
                </a:solidFill>
              </a:rPr>
              <a:t>OUTCOME</a:t>
            </a:r>
          </a:p>
          <a:p>
            <a:pPr marL="274320" lvl="1" indent="0" algn="just">
              <a:buNone/>
            </a:pPr>
            <a:r>
              <a:rPr lang="en-IN" dirty="0" smtClean="0"/>
              <a:t>BLOs </a:t>
            </a:r>
            <a:r>
              <a:rPr lang="en-IN" dirty="0"/>
              <a:t>are </a:t>
            </a:r>
            <a:r>
              <a:rPr lang="en-IN" dirty="0" smtClean="0"/>
              <a:t>motivated </a:t>
            </a:r>
            <a:r>
              <a:rPr lang="en-IN" dirty="0"/>
              <a:t>towards their assignment &amp;</a:t>
            </a:r>
            <a:r>
              <a:rPr lang="en-IN" dirty="0" smtClean="0"/>
              <a:t> comprehend </a:t>
            </a:r>
            <a:r>
              <a:rPr lang="en-IN" dirty="0"/>
              <a:t>their role &amp;</a:t>
            </a:r>
            <a:r>
              <a:rPr lang="en-IN" dirty="0" smtClean="0"/>
              <a:t> </a:t>
            </a:r>
            <a:r>
              <a:rPr lang="en-IN" dirty="0"/>
              <a:t>duties in maintaining the health of </a:t>
            </a:r>
            <a:r>
              <a:rPr lang="en-IN" dirty="0" smtClean="0"/>
              <a:t>an </a:t>
            </a:r>
            <a:r>
              <a:rPr lang="en-IN" dirty="0"/>
              <a:t>E</a:t>
            </a:r>
            <a:r>
              <a:rPr lang="en-IN" dirty="0" smtClean="0"/>
              <a:t>lectoral Roll.</a:t>
            </a:r>
          </a:p>
          <a:p>
            <a:pPr marL="0" indent="0" algn="just">
              <a:buNone/>
            </a:pPr>
            <a:r>
              <a:rPr lang="en-IN" sz="2400" dirty="0" smtClean="0">
                <a:solidFill>
                  <a:schemeClr val="accent6">
                    <a:lumMod val="60000"/>
                    <a:lumOff val="40000"/>
                  </a:schemeClr>
                </a:solidFill>
              </a:rPr>
              <a:t>METHODS</a:t>
            </a:r>
          </a:p>
          <a:p>
            <a:pPr marL="274320" lvl="1" indent="0" algn="just">
              <a:buNone/>
            </a:pPr>
            <a:r>
              <a:rPr lang="en-IN" dirty="0" smtClean="0"/>
              <a:t>Brainstorm, </a:t>
            </a:r>
            <a:r>
              <a:rPr lang="en-IN" dirty="0"/>
              <a:t>Ice Breaker, Presentation cum discussion, Quiz</a:t>
            </a:r>
            <a:endParaRPr lang="en-IN" dirty="0">
              <a:solidFill>
                <a:schemeClr val="accent6">
                  <a:lumMod val="60000"/>
                  <a:lumOff val="40000"/>
                </a:schemeClr>
              </a:solidFill>
            </a:endParaRPr>
          </a:p>
        </p:txBody>
      </p:sp>
    </p:spTree>
    <p:extLst>
      <p:ext uri="{BB962C8B-B14F-4D97-AF65-F5344CB8AC3E}">
        <p14:creationId xmlns:p14="http://schemas.microsoft.com/office/powerpoint/2010/main" val="233248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223" y="1519518"/>
            <a:ext cx="10750923" cy="6225989"/>
          </a:xfrm>
        </p:spPr>
        <p:txBody>
          <a:bodyPr>
            <a:normAutofit/>
          </a:bodyPr>
          <a:lstStyle/>
          <a:p>
            <a:pPr lvl="1" algn="just"/>
            <a:r>
              <a:rPr lang="en-IN" sz="1600" dirty="0" smtClean="0"/>
              <a:t>Deal </a:t>
            </a:r>
            <a:r>
              <a:rPr lang="en-IN" sz="1600" dirty="0"/>
              <a:t>with broadly the </a:t>
            </a:r>
            <a:r>
              <a:rPr lang="en-IN" sz="1600" dirty="0" smtClean="0"/>
              <a:t>issues &amp; </a:t>
            </a:r>
            <a:r>
              <a:rPr lang="en-IN" sz="1600" dirty="0"/>
              <a:t>challenges related to revision of electoral </a:t>
            </a:r>
            <a:r>
              <a:rPr lang="en-IN" sz="1600" dirty="0" smtClean="0"/>
              <a:t>rolls &amp; </a:t>
            </a:r>
            <a:r>
              <a:rPr lang="en-IN" sz="1600" dirty="0"/>
              <a:t>types of </a:t>
            </a:r>
            <a:r>
              <a:rPr lang="en-IN" sz="1600" dirty="0" smtClean="0"/>
              <a:t>revision</a:t>
            </a:r>
            <a:r>
              <a:rPr lang="en-IN" sz="1600" dirty="0"/>
              <a:t>.</a:t>
            </a:r>
            <a:endParaRPr lang="en-IN" sz="1600" dirty="0" smtClean="0"/>
          </a:p>
          <a:p>
            <a:pPr lvl="1" algn="just"/>
            <a:r>
              <a:rPr lang="en-IN" sz="1600" dirty="0" smtClean="0"/>
              <a:t>Discuss the </a:t>
            </a:r>
            <a:r>
              <a:rPr lang="en-IN" sz="1600" dirty="0" smtClean="0">
                <a:solidFill>
                  <a:schemeClr val="accent6">
                    <a:lumMod val="60000"/>
                    <a:lumOff val="40000"/>
                  </a:schemeClr>
                </a:solidFill>
              </a:rPr>
              <a:t>tendency towards non-inclusion</a:t>
            </a:r>
            <a:r>
              <a:rPr lang="en-IN" sz="1600" dirty="0" smtClean="0"/>
              <a:t> of certain categories like women, third gender, college students &amp; </a:t>
            </a:r>
            <a:r>
              <a:rPr lang="en-IN" sz="1600" dirty="0" smtClean="0">
                <a:solidFill>
                  <a:schemeClr val="accent6">
                    <a:lumMod val="60000"/>
                    <a:lumOff val="40000"/>
                  </a:schemeClr>
                </a:solidFill>
              </a:rPr>
              <a:t>deliberate on ways to increase their enrolment</a:t>
            </a:r>
            <a:r>
              <a:rPr lang="en-IN" sz="1600" dirty="0" smtClean="0"/>
              <a:t>.</a:t>
            </a:r>
          </a:p>
          <a:p>
            <a:pPr lvl="1" algn="just"/>
            <a:r>
              <a:rPr lang="en-IN" sz="1600" dirty="0" smtClean="0"/>
              <a:t>Discuss at</a:t>
            </a:r>
            <a:r>
              <a:rPr lang="en-IN" sz="1600" dirty="0" smtClean="0">
                <a:solidFill>
                  <a:schemeClr val="accent6">
                    <a:lumMod val="60000"/>
                    <a:lumOff val="40000"/>
                  </a:schemeClr>
                </a:solidFill>
              </a:rPr>
              <a:t> length on the various statutory Forms </a:t>
            </a:r>
            <a:r>
              <a:rPr lang="en-IN" sz="1600" dirty="0" smtClean="0"/>
              <a:t>&amp; the </a:t>
            </a:r>
            <a:r>
              <a:rPr lang="en-IN" sz="1600" dirty="0" smtClean="0">
                <a:solidFill>
                  <a:schemeClr val="accent6">
                    <a:lumMod val="60000"/>
                    <a:lumOff val="40000"/>
                  </a:schemeClr>
                </a:solidFill>
              </a:rPr>
              <a:t>information that needs to be filled in them</a:t>
            </a:r>
            <a:r>
              <a:rPr lang="en-IN" sz="1600" dirty="0" smtClean="0"/>
              <a:t>, BLO kit, verification of E-Rolls, &amp; ways to make field visits more firmly productive &amp; efficient.</a:t>
            </a:r>
          </a:p>
          <a:p>
            <a:pPr lvl="1" algn="just"/>
            <a:r>
              <a:rPr lang="en-IN" sz="1600" dirty="0" smtClean="0"/>
              <a:t>Carry out a </a:t>
            </a:r>
            <a:r>
              <a:rPr lang="en-IN" sz="1600" dirty="0" smtClean="0">
                <a:solidFill>
                  <a:schemeClr val="accent6">
                    <a:lumMod val="60000"/>
                    <a:lumOff val="40000"/>
                  </a:schemeClr>
                </a:solidFill>
              </a:rPr>
              <a:t>Mock Exercise </a:t>
            </a:r>
            <a:r>
              <a:rPr lang="en-IN" sz="1600" dirty="0" smtClean="0"/>
              <a:t>of filling up of statutory</a:t>
            </a:r>
            <a:r>
              <a:rPr lang="en-IN" sz="1600" dirty="0" smtClean="0">
                <a:solidFill>
                  <a:schemeClr val="accent6">
                    <a:lumMod val="60000"/>
                    <a:lumOff val="40000"/>
                  </a:schemeClr>
                </a:solidFill>
              </a:rPr>
              <a:t> Forms</a:t>
            </a:r>
            <a:r>
              <a:rPr lang="en-IN" sz="1600" dirty="0" smtClean="0"/>
              <a:t>. For that the ERO should ensure:</a:t>
            </a:r>
          </a:p>
          <a:p>
            <a:pPr marL="274320" lvl="1" indent="0">
              <a:buNone/>
            </a:pPr>
            <a:endParaRPr lang="en-IN" sz="300" dirty="0" smtClean="0"/>
          </a:p>
          <a:p>
            <a:pPr lvl="3" algn="just"/>
            <a:r>
              <a:rPr lang="en-IN" dirty="0" smtClean="0"/>
              <a:t>that all </a:t>
            </a:r>
            <a:r>
              <a:rPr lang="en-IN" dirty="0"/>
              <a:t>the </a:t>
            </a:r>
            <a:r>
              <a:rPr lang="en-IN" dirty="0" smtClean="0"/>
              <a:t>BLOs</a:t>
            </a:r>
            <a:r>
              <a:rPr lang="en-IN" dirty="0" smtClean="0">
                <a:solidFill>
                  <a:srgbClr val="CCFF33"/>
                </a:solidFill>
              </a:rPr>
              <a:t> </a:t>
            </a:r>
            <a:r>
              <a:rPr lang="en-IN" dirty="0">
                <a:solidFill>
                  <a:schemeClr val="accent6">
                    <a:lumMod val="60000"/>
                    <a:lumOff val="40000"/>
                  </a:schemeClr>
                </a:solidFill>
              </a:rPr>
              <a:t>bring their kits to the training</a:t>
            </a:r>
            <a:r>
              <a:rPr lang="en-IN" dirty="0"/>
              <a:t>, along with blank copies of all </a:t>
            </a:r>
            <a:r>
              <a:rPr lang="en-IN" dirty="0" smtClean="0"/>
              <a:t>Forms (6, 6A, 7, 8, 8A). </a:t>
            </a:r>
            <a:r>
              <a:rPr lang="en-IN" dirty="0"/>
              <a:t>(If BLOs don’t have Forms, then the </a:t>
            </a:r>
            <a:r>
              <a:rPr lang="en-IN" dirty="0" smtClean="0"/>
              <a:t>ERO </a:t>
            </a:r>
            <a:r>
              <a:rPr lang="en-IN" dirty="0"/>
              <a:t>shall provide blank forms to the BLOs at the time of training). </a:t>
            </a:r>
          </a:p>
          <a:p>
            <a:pPr lvl="3" algn="just"/>
            <a:r>
              <a:rPr lang="en-IN" dirty="0" smtClean="0"/>
              <a:t>each </a:t>
            </a:r>
            <a:r>
              <a:rPr lang="en-IN" dirty="0"/>
              <a:t>trainee BLO should take one form of each type and cancel them at the start by writing  the words </a:t>
            </a:r>
            <a:r>
              <a:rPr lang="en-IN" dirty="0">
                <a:solidFill>
                  <a:schemeClr val="accent6">
                    <a:lumMod val="60000"/>
                    <a:lumOff val="40000"/>
                  </a:schemeClr>
                </a:solidFill>
              </a:rPr>
              <a:t>‘Dummy </a:t>
            </a:r>
            <a:r>
              <a:rPr lang="en-IN" dirty="0"/>
              <a:t>&amp; </a:t>
            </a:r>
            <a:r>
              <a:rPr lang="en-IN" dirty="0">
                <a:solidFill>
                  <a:schemeClr val="accent6">
                    <a:lumMod val="60000"/>
                    <a:lumOff val="40000"/>
                  </a:schemeClr>
                </a:solidFill>
              </a:rPr>
              <a:t>Cancelled’</a:t>
            </a:r>
            <a:r>
              <a:rPr lang="en-IN" dirty="0"/>
              <a:t> across them (so that they do not mix up with actual forms at any time).</a:t>
            </a:r>
          </a:p>
          <a:p>
            <a:pPr lvl="3" algn="just"/>
            <a:r>
              <a:rPr lang="en-IN" dirty="0" smtClean="0">
                <a:solidFill>
                  <a:schemeClr val="accent6">
                    <a:lumMod val="60000"/>
                    <a:lumOff val="40000"/>
                  </a:schemeClr>
                </a:solidFill>
              </a:rPr>
              <a:t>BLOs </a:t>
            </a:r>
            <a:r>
              <a:rPr lang="en-IN" dirty="0">
                <a:solidFill>
                  <a:schemeClr val="accent6">
                    <a:lumMod val="60000"/>
                    <a:lumOff val="40000"/>
                  </a:schemeClr>
                </a:solidFill>
              </a:rPr>
              <a:t>should fill one form of each type </a:t>
            </a:r>
            <a:r>
              <a:rPr lang="en-IN" dirty="0"/>
              <a:t>with dummy data/ information in front of the </a:t>
            </a:r>
            <a:r>
              <a:rPr lang="en-IN" dirty="0" smtClean="0"/>
              <a:t>ERO</a:t>
            </a:r>
            <a:endParaRPr lang="en-IN" dirty="0"/>
          </a:p>
          <a:p>
            <a:pPr lvl="3" algn="just"/>
            <a:r>
              <a:rPr lang="en-IN" dirty="0" smtClean="0"/>
              <a:t>any </a:t>
            </a:r>
            <a:r>
              <a:rPr lang="en-IN" dirty="0"/>
              <a:t>uncertainty/query/doubt should be addressed by the </a:t>
            </a:r>
            <a:r>
              <a:rPr lang="en-IN" dirty="0" smtClean="0"/>
              <a:t>ERO, </a:t>
            </a:r>
            <a:r>
              <a:rPr lang="en-IN" dirty="0"/>
              <a:t>thereby ensuring that the </a:t>
            </a:r>
            <a:r>
              <a:rPr lang="en-IN" dirty="0">
                <a:solidFill>
                  <a:schemeClr val="accent6">
                    <a:lumMod val="60000"/>
                    <a:lumOff val="40000"/>
                  </a:schemeClr>
                </a:solidFill>
              </a:rPr>
              <a:t>BLOs are thorough</a:t>
            </a:r>
            <a:r>
              <a:rPr lang="en-IN" dirty="0"/>
              <a:t> about how these forms are to be filled. </a:t>
            </a:r>
          </a:p>
          <a:p>
            <a:pPr lvl="3" algn="just"/>
            <a:r>
              <a:rPr lang="en-IN" dirty="0" smtClean="0">
                <a:solidFill>
                  <a:schemeClr val="accent6">
                    <a:lumMod val="60000"/>
                    <a:lumOff val="40000"/>
                  </a:schemeClr>
                </a:solidFill>
              </a:rPr>
              <a:t>destroy</a:t>
            </a:r>
            <a:r>
              <a:rPr lang="en-IN" dirty="0" smtClean="0"/>
              <a:t> the </a:t>
            </a:r>
            <a:r>
              <a:rPr lang="en-IN" dirty="0"/>
              <a:t>forms at the end of training</a:t>
            </a:r>
            <a:r>
              <a:rPr lang="en-IN" dirty="0" smtClean="0"/>
              <a:t>.</a:t>
            </a:r>
            <a:endParaRPr lang="en-IN" sz="1100" dirty="0" smtClean="0"/>
          </a:p>
          <a:p>
            <a:pPr marL="274320" lvl="1" indent="0" algn="ctr">
              <a:buNone/>
            </a:pPr>
            <a:r>
              <a:rPr lang="en-IN" sz="1400" i="1" dirty="0" smtClean="0"/>
              <a:t>End </a:t>
            </a:r>
            <a:r>
              <a:rPr lang="en-IN" sz="1400" i="1" dirty="0"/>
              <a:t>the session by recapitulating the lessons learned</a:t>
            </a:r>
            <a:r>
              <a:rPr lang="en-IN" sz="1400" i="1" dirty="0" smtClean="0"/>
              <a:t>.</a:t>
            </a:r>
            <a:endParaRPr lang="en-IN" sz="1400" i="1" dirty="0"/>
          </a:p>
        </p:txBody>
      </p:sp>
      <p:sp>
        <p:nvSpPr>
          <p:cNvPr id="4" name="Title 1"/>
          <p:cNvSpPr>
            <a:spLocks noGrp="1"/>
          </p:cNvSpPr>
          <p:nvPr>
            <p:ph type="title"/>
          </p:nvPr>
        </p:nvSpPr>
        <p:spPr>
          <a:xfrm>
            <a:off x="1317812" y="349624"/>
            <a:ext cx="9601200" cy="820272"/>
          </a:xfrm>
        </p:spPr>
        <p:txBody>
          <a:bodyPr/>
          <a:lstStyle/>
          <a:p>
            <a:pPr algn="ctr"/>
            <a:r>
              <a:rPr lang="en-IN" sz="4800" dirty="0" smtClean="0">
                <a:solidFill>
                  <a:schemeClr val="accent6">
                    <a:lumMod val="60000"/>
                    <a:lumOff val="40000"/>
                  </a:schemeClr>
                </a:solidFill>
              </a:rPr>
              <a:t>BLO TRAINING – SECOND SESSION</a:t>
            </a:r>
            <a:endParaRPr lang="en-IN" sz="4800" dirty="0">
              <a:solidFill>
                <a:schemeClr val="accent6">
                  <a:lumMod val="60000"/>
                  <a:lumOff val="40000"/>
                </a:schemeClr>
              </a:solidFill>
            </a:endParaRPr>
          </a:p>
        </p:txBody>
      </p:sp>
    </p:spTree>
    <p:extLst>
      <p:ext uri="{BB962C8B-B14F-4D97-AF65-F5344CB8AC3E}">
        <p14:creationId xmlns:p14="http://schemas.microsoft.com/office/powerpoint/2010/main" val="138121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38835"/>
            <a:ext cx="10340788" cy="5109882"/>
          </a:xfrm>
        </p:spPr>
        <p:txBody>
          <a:bodyPr>
            <a:normAutofit/>
          </a:bodyPr>
          <a:lstStyle/>
          <a:p>
            <a:pPr marL="0" indent="0">
              <a:buNone/>
            </a:pPr>
            <a:r>
              <a:rPr lang="en-IN" sz="1800" dirty="0" smtClean="0"/>
              <a:t>This </a:t>
            </a:r>
            <a:r>
              <a:rPr lang="en-IN" sz="1800" dirty="0"/>
              <a:t>session is intended to further </a:t>
            </a:r>
            <a:r>
              <a:rPr lang="en-IN" sz="1800" dirty="0">
                <a:solidFill>
                  <a:schemeClr val="accent6">
                    <a:lumMod val="60000"/>
                    <a:lumOff val="40000"/>
                  </a:schemeClr>
                </a:solidFill>
              </a:rPr>
              <a:t>reinforce the lessons learnt in session one &amp;</a:t>
            </a:r>
            <a:r>
              <a:rPr lang="en-IN" sz="1800" dirty="0" smtClean="0">
                <a:solidFill>
                  <a:schemeClr val="accent6">
                    <a:lumMod val="60000"/>
                    <a:lumOff val="40000"/>
                  </a:schemeClr>
                </a:solidFill>
              </a:rPr>
              <a:t> two</a:t>
            </a:r>
            <a:r>
              <a:rPr lang="en-IN" sz="1800" dirty="0" smtClean="0"/>
              <a:t>. </a:t>
            </a:r>
          </a:p>
          <a:p>
            <a:pPr algn="just"/>
            <a:r>
              <a:rPr lang="en-IN" sz="1800" dirty="0" smtClean="0"/>
              <a:t>Reinforce the </a:t>
            </a:r>
            <a:r>
              <a:rPr lang="en-IN" sz="1800" dirty="0" smtClean="0">
                <a:solidFill>
                  <a:schemeClr val="accent6">
                    <a:lumMod val="60000"/>
                    <a:lumOff val="40000"/>
                  </a:schemeClr>
                </a:solidFill>
              </a:rPr>
              <a:t>importance of procedural &amp; legal discipline to </a:t>
            </a:r>
            <a:r>
              <a:rPr lang="en-IN" sz="1800" dirty="0" smtClean="0"/>
              <a:t>BLOs with examples and illustrations.</a:t>
            </a:r>
          </a:p>
          <a:p>
            <a:pPr marL="0" indent="0" algn="just">
              <a:buNone/>
            </a:pPr>
            <a:r>
              <a:rPr lang="en-IN" sz="1800" dirty="0" smtClean="0">
                <a:solidFill>
                  <a:schemeClr val="accent6">
                    <a:lumMod val="60000"/>
                    <a:lumOff val="40000"/>
                  </a:schemeClr>
                </a:solidFill>
              </a:rPr>
              <a:t>MOST IMPORTANT EXERCISE OF THE TRAINING</a:t>
            </a:r>
          </a:p>
          <a:p>
            <a:pPr algn="just"/>
            <a:r>
              <a:rPr lang="en-IN" sz="1800" dirty="0" smtClean="0"/>
              <a:t>Just like the EROs, the trainee BLOs also have to </a:t>
            </a:r>
            <a:r>
              <a:rPr lang="en-IN" sz="1800" dirty="0" smtClean="0">
                <a:solidFill>
                  <a:schemeClr val="accent6">
                    <a:lumMod val="60000"/>
                    <a:lumOff val="40000"/>
                  </a:schemeClr>
                </a:solidFill>
              </a:rPr>
              <a:t>ANALYSE THE HEALTH &amp; IDENTIFY ERRORS</a:t>
            </a:r>
            <a:r>
              <a:rPr lang="en-IN" sz="1800" dirty="0" smtClean="0"/>
              <a:t> IN THE PARTICULAR ROLLS OF THEIR ASSIGNED POLLING  STATIONS. </a:t>
            </a:r>
          </a:p>
          <a:p>
            <a:pPr algn="just"/>
            <a:r>
              <a:rPr lang="en-IN" sz="1800" dirty="0" smtClean="0"/>
              <a:t>RESULTING IN </a:t>
            </a:r>
            <a:r>
              <a:rPr lang="en-IN" sz="1800" dirty="0" smtClean="0">
                <a:solidFill>
                  <a:schemeClr val="accent6">
                    <a:lumMod val="60000"/>
                    <a:lumOff val="40000"/>
                  </a:schemeClr>
                </a:solidFill>
              </a:rPr>
              <a:t>FORMULATING AT LEAST 5 TO 10 POINTS OF STRATEGY AND PLAN OF ACTION </a:t>
            </a:r>
            <a:r>
              <a:rPr lang="en-IN" sz="1800" dirty="0" smtClean="0"/>
              <a:t>to remove errors &amp; improve quality of their rolls.</a:t>
            </a:r>
          </a:p>
          <a:p>
            <a:pPr algn="just"/>
            <a:r>
              <a:rPr lang="en-IN" sz="1800" dirty="0" smtClean="0"/>
              <a:t>Related </a:t>
            </a:r>
            <a:r>
              <a:rPr lang="en-IN" sz="1800" dirty="0" smtClean="0">
                <a:solidFill>
                  <a:schemeClr val="accent6">
                    <a:lumMod val="60000"/>
                    <a:lumOff val="40000"/>
                  </a:schemeClr>
                </a:solidFill>
              </a:rPr>
              <a:t>Case Studies &amp; FAQs </a:t>
            </a:r>
            <a:r>
              <a:rPr lang="en-IN" sz="1800" dirty="0" smtClean="0"/>
              <a:t>to be discussed. </a:t>
            </a:r>
          </a:p>
          <a:p>
            <a:pPr algn="just"/>
            <a:r>
              <a:rPr lang="en-IN" sz="1800" dirty="0" smtClean="0">
                <a:solidFill>
                  <a:schemeClr val="accent6">
                    <a:lumMod val="60000"/>
                    <a:lumOff val="40000"/>
                  </a:schemeClr>
                </a:solidFill>
              </a:rPr>
              <a:t>Recapitulate</a:t>
            </a:r>
            <a:r>
              <a:rPr lang="en-IN" sz="1800" dirty="0" smtClean="0"/>
              <a:t> </a:t>
            </a:r>
            <a:r>
              <a:rPr lang="en-IN" sz="1800" dirty="0"/>
              <a:t>the </a:t>
            </a:r>
            <a:r>
              <a:rPr lang="en-IN" sz="1800" dirty="0">
                <a:solidFill>
                  <a:schemeClr val="accent6">
                    <a:lumMod val="20000"/>
                    <a:lumOff val="80000"/>
                  </a:schemeClr>
                </a:solidFill>
              </a:rPr>
              <a:t>lessons </a:t>
            </a:r>
            <a:r>
              <a:rPr lang="en-IN" sz="1800" dirty="0" smtClean="0">
                <a:solidFill>
                  <a:schemeClr val="accent6">
                    <a:lumMod val="20000"/>
                    <a:lumOff val="80000"/>
                  </a:schemeClr>
                </a:solidFill>
              </a:rPr>
              <a:t>learned </a:t>
            </a:r>
            <a:r>
              <a:rPr lang="en-IN" sz="1800" dirty="0" smtClean="0"/>
              <a:t>during the </a:t>
            </a:r>
            <a:r>
              <a:rPr lang="en-IN" sz="1800" dirty="0" smtClean="0">
                <a:solidFill>
                  <a:schemeClr val="accent6">
                    <a:lumMod val="60000"/>
                    <a:lumOff val="40000"/>
                  </a:schemeClr>
                </a:solidFill>
              </a:rPr>
              <a:t>entire training program</a:t>
            </a:r>
            <a:r>
              <a:rPr lang="en-IN" sz="1800" dirty="0" smtClean="0"/>
              <a:t>. </a:t>
            </a:r>
          </a:p>
          <a:p>
            <a:pPr algn="just"/>
            <a:r>
              <a:rPr lang="en-IN" sz="1800" dirty="0" smtClean="0">
                <a:solidFill>
                  <a:schemeClr val="accent6">
                    <a:lumMod val="40000"/>
                    <a:lumOff val="60000"/>
                  </a:schemeClr>
                </a:solidFill>
              </a:rPr>
              <a:t>END-OF-TRAINING EVALUATION</a:t>
            </a:r>
            <a:r>
              <a:rPr lang="en-IN" sz="1800" dirty="0" smtClean="0"/>
              <a:t>. Carry out the End-of-Training test. Get answer sheets exchanged amongst participants for peer evaluation. Discuss the correct answer to each question one by one. Each trainee needs to secure minimum 50% marks in this evaluation. </a:t>
            </a:r>
          </a:p>
          <a:p>
            <a:endParaRPr lang="en-IN" sz="1800" dirty="0"/>
          </a:p>
          <a:p>
            <a:endParaRPr lang="en-IN" sz="1800" dirty="0"/>
          </a:p>
        </p:txBody>
      </p:sp>
      <p:sp>
        <p:nvSpPr>
          <p:cNvPr id="4" name="Title 1"/>
          <p:cNvSpPr>
            <a:spLocks noGrp="1"/>
          </p:cNvSpPr>
          <p:nvPr>
            <p:ph type="title"/>
          </p:nvPr>
        </p:nvSpPr>
        <p:spPr>
          <a:xfrm>
            <a:off x="1295400" y="161364"/>
            <a:ext cx="9601200" cy="820272"/>
          </a:xfrm>
        </p:spPr>
        <p:txBody>
          <a:bodyPr/>
          <a:lstStyle/>
          <a:p>
            <a:pPr algn="ctr"/>
            <a:r>
              <a:rPr lang="en-IN" sz="4800" dirty="0" smtClean="0">
                <a:solidFill>
                  <a:schemeClr val="accent6">
                    <a:lumMod val="60000"/>
                    <a:lumOff val="40000"/>
                  </a:schemeClr>
                </a:solidFill>
              </a:rPr>
              <a:t>BLO TRAINING – THIRD SESSION</a:t>
            </a:r>
            <a:endParaRPr lang="en-IN" sz="4800" dirty="0">
              <a:solidFill>
                <a:schemeClr val="accent6">
                  <a:lumMod val="60000"/>
                  <a:lumOff val="40000"/>
                </a:schemeClr>
              </a:solidFill>
            </a:endParaRPr>
          </a:p>
        </p:txBody>
      </p:sp>
    </p:spTree>
    <p:extLst>
      <p:ext uri="{BB962C8B-B14F-4D97-AF65-F5344CB8AC3E}">
        <p14:creationId xmlns:p14="http://schemas.microsoft.com/office/powerpoint/2010/main" val="271372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925606"/>
          </a:xfrm>
        </p:spPr>
        <p:txBody>
          <a:bodyPr/>
          <a:lstStyle/>
          <a:p>
            <a:pPr algn="ctr"/>
            <a:r>
              <a:rPr lang="en-IN" sz="4800" dirty="0" smtClean="0">
                <a:solidFill>
                  <a:schemeClr val="accent6">
                    <a:lumMod val="60000"/>
                    <a:lumOff val="40000"/>
                  </a:schemeClr>
                </a:solidFill>
              </a:rPr>
              <a:t>RECAPITUALTE</a:t>
            </a:r>
            <a:endParaRPr lang="en-IN" sz="4800" dirty="0">
              <a:solidFill>
                <a:schemeClr val="accent6">
                  <a:lumMod val="60000"/>
                  <a:lumOff val="40000"/>
                </a:schemeClr>
              </a:solidFill>
            </a:endParaRPr>
          </a:p>
        </p:txBody>
      </p:sp>
      <p:sp>
        <p:nvSpPr>
          <p:cNvPr id="3" name="Content Placeholder 2"/>
          <p:cNvSpPr>
            <a:spLocks noGrp="1"/>
          </p:cNvSpPr>
          <p:nvPr>
            <p:ph idx="1"/>
          </p:nvPr>
        </p:nvSpPr>
        <p:spPr>
          <a:xfrm>
            <a:off x="1295400" y="2097740"/>
            <a:ext cx="9601200" cy="4074459"/>
          </a:xfrm>
        </p:spPr>
        <p:txBody>
          <a:bodyPr/>
          <a:lstStyle/>
          <a:p>
            <a:r>
              <a:rPr lang="en-IN" sz="2400" dirty="0" smtClean="0">
                <a:latin typeface="+mj-lt"/>
              </a:rPr>
              <a:t>Motivation &amp; Importance</a:t>
            </a:r>
          </a:p>
          <a:p>
            <a:r>
              <a:rPr lang="en-IN" sz="2400" dirty="0" smtClean="0">
                <a:latin typeface="+mj-lt"/>
              </a:rPr>
              <a:t>Health Analysis Of The Roll</a:t>
            </a:r>
          </a:p>
          <a:p>
            <a:r>
              <a:rPr lang="en-IN" sz="2400" dirty="0">
                <a:latin typeface="+mj-lt"/>
              </a:rPr>
              <a:t>De-duplication of Voters </a:t>
            </a:r>
          </a:p>
          <a:p>
            <a:r>
              <a:rPr lang="en-IN" sz="2400" dirty="0" smtClean="0">
                <a:latin typeface="+mj-lt"/>
              </a:rPr>
              <a:t>Identifying Errors in </a:t>
            </a:r>
            <a:r>
              <a:rPr lang="en-IN" sz="2400" dirty="0">
                <a:latin typeface="+mj-lt"/>
              </a:rPr>
              <a:t>t</a:t>
            </a:r>
            <a:r>
              <a:rPr lang="en-IN" sz="2400" dirty="0" smtClean="0">
                <a:latin typeface="+mj-lt"/>
              </a:rPr>
              <a:t>he Roll</a:t>
            </a:r>
          </a:p>
          <a:p>
            <a:r>
              <a:rPr lang="en-IN" sz="2400" dirty="0" smtClean="0">
                <a:latin typeface="+mj-lt"/>
              </a:rPr>
              <a:t>Formulating Strategy &amp; Plan of Action for Improving the Roll</a:t>
            </a:r>
          </a:p>
          <a:p>
            <a:r>
              <a:rPr lang="en-IN" sz="2400" dirty="0" smtClean="0">
                <a:solidFill>
                  <a:schemeClr val="accent6">
                    <a:lumMod val="20000"/>
                    <a:lumOff val="80000"/>
                  </a:schemeClr>
                </a:solidFill>
                <a:latin typeface="+mj-lt"/>
              </a:rPr>
              <a:t>Training The BLOs</a:t>
            </a:r>
            <a:r>
              <a:rPr lang="en-IN" sz="2400" dirty="0" smtClean="0">
                <a:latin typeface="+mj-lt"/>
              </a:rPr>
              <a:t> </a:t>
            </a:r>
            <a:r>
              <a:rPr lang="en-IN" sz="2800" b="1" dirty="0">
                <a:latin typeface="+mj-lt"/>
              </a:rPr>
              <a:t/>
            </a:r>
            <a:br>
              <a:rPr lang="en-IN" sz="2800" b="1" dirty="0">
                <a:latin typeface="+mj-lt"/>
              </a:rPr>
            </a:br>
            <a:r>
              <a:rPr lang="en-IN" dirty="0" smtClean="0"/>
              <a:t/>
            </a:r>
            <a:br>
              <a:rPr lang="en-IN" dirty="0" smtClean="0"/>
            </a:br>
            <a:endParaRPr lang="en-IN" spc="-150" dirty="0" smtClean="0">
              <a:solidFill>
                <a:schemeClr val="accent6">
                  <a:lumMod val="60000"/>
                  <a:lumOff val="40000"/>
                </a:schemeClr>
              </a:solidFill>
              <a:effectLst>
                <a:outerShdw blurRad="38100" dist="38100" dir="2700000" algn="tl">
                  <a:srgbClr val="000000">
                    <a:alpha val="43137"/>
                  </a:srgbClr>
                </a:outerShdw>
              </a:effectLst>
            </a:endParaRPr>
          </a:p>
          <a:p>
            <a:endParaRPr lang="en-IN" dirty="0" smtClean="0"/>
          </a:p>
          <a:p>
            <a:endParaRPr lang="en-IN" dirty="0"/>
          </a:p>
        </p:txBody>
      </p:sp>
    </p:spTree>
    <p:extLst>
      <p:ext uri="{BB962C8B-B14F-4D97-AF65-F5344CB8AC3E}">
        <p14:creationId xmlns:p14="http://schemas.microsoft.com/office/powerpoint/2010/main" val="321992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48" y="3119717"/>
            <a:ext cx="6217920" cy="1094781"/>
          </a:xfrm>
        </p:spPr>
        <p:txBody>
          <a:bodyPr/>
          <a:lstStyle/>
          <a:p>
            <a:pPr algn="ctr"/>
            <a:r>
              <a:rPr lang="en-IN" sz="6600" dirty="0" smtClean="0">
                <a:solidFill>
                  <a:schemeClr val="tx1"/>
                </a:solidFill>
                <a:latin typeface="Mongolian Baiti" panose="03000500000000000000" pitchFamily="66" charset="0"/>
                <a:cs typeface="Mongolian Baiti" panose="03000500000000000000" pitchFamily="66" charset="0"/>
              </a:rPr>
              <a:t>THANK YOU </a:t>
            </a:r>
            <a:endParaRPr lang="en-IN" sz="6600" dirty="0">
              <a:solidFill>
                <a:schemeClr val="tx1"/>
              </a:solidFill>
              <a:latin typeface="Mongolian Baiti" panose="03000500000000000000" pitchFamily="66" charset="0"/>
              <a:cs typeface="Mongolian Baiti" panose="03000500000000000000" pitchFamily="66" charset="0"/>
            </a:endParaRPr>
          </a:p>
        </p:txBody>
      </p:sp>
      <p:sp>
        <p:nvSpPr>
          <p:cNvPr id="3" name="TextBox 2"/>
          <p:cNvSpPr txBox="1"/>
          <p:nvPr/>
        </p:nvSpPr>
        <p:spPr>
          <a:xfrm>
            <a:off x="1382806" y="6002617"/>
            <a:ext cx="7207705" cy="600164"/>
          </a:xfrm>
          <a:prstGeom prst="rect">
            <a:avLst/>
          </a:prstGeom>
          <a:noFill/>
        </p:spPr>
        <p:txBody>
          <a:bodyPr wrap="square" rtlCol="0">
            <a:spAutoFit/>
          </a:bodyPr>
          <a:lstStyle/>
          <a:p>
            <a:r>
              <a:rPr lang="en-US" sz="1100" i="1" dirty="0"/>
              <a:t>Disclaimer:</a:t>
            </a:r>
            <a:r>
              <a:rPr lang="en-IN" sz="1100" i="1" dirty="0"/>
              <a:t/>
            </a:r>
            <a:br>
              <a:rPr lang="en-IN" sz="1100" i="1" dirty="0"/>
            </a:br>
            <a:r>
              <a:rPr lang="en-US" sz="1100" i="1" dirty="0"/>
              <a:t>This training material is for use in training of election officials. It should not be referred as guidelines of ECI. In case of any variance in this training material and ECI guidelines/ rules/ laws, the ECI guidelines/ rules/ laws shall prevail.</a:t>
            </a:r>
            <a:endParaRPr lang="en-IN" sz="1100" i="1" dirty="0"/>
          </a:p>
        </p:txBody>
      </p:sp>
    </p:spTree>
    <p:extLst>
      <p:ext uri="{BB962C8B-B14F-4D97-AF65-F5344CB8AC3E}">
        <p14:creationId xmlns:p14="http://schemas.microsoft.com/office/powerpoint/2010/main" val="331640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548" y="3445152"/>
            <a:ext cx="4232855" cy="967203"/>
          </a:xfrm>
        </p:spPr>
        <p:txBody>
          <a:bodyPr/>
          <a:lstStyle/>
          <a:p>
            <a:pPr algn="ctr"/>
            <a:r>
              <a:rPr lang="en-IN" sz="5400" dirty="0" smtClean="0">
                <a:solidFill>
                  <a:schemeClr val="tx1"/>
                </a:solidFill>
              </a:rPr>
              <a:t>CONNECTING &amp; </a:t>
            </a:r>
            <a:br>
              <a:rPr lang="en-IN" sz="5400" dirty="0" smtClean="0">
                <a:solidFill>
                  <a:schemeClr val="tx1"/>
                </a:solidFill>
              </a:rPr>
            </a:br>
            <a:r>
              <a:rPr lang="en-IN" sz="5400" dirty="0" smtClean="0">
                <a:solidFill>
                  <a:schemeClr val="tx1"/>
                </a:solidFill>
              </a:rPr>
              <a:t>SHARING</a:t>
            </a:r>
            <a:endParaRPr lang="en-IN" sz="5400" dirty="0">
              <a:solidFill>
                <a:schemeClr val="tx1"/>
              </a:solidFill>
            </a:endParaRPr>
          </a:p>
        </p:txBody>
      </p:sp>
      <p:sp>
        <p:nvSpPr>
          <p:cNvPr id="3" name="Content Placeholder 2"/>
          <p:cNvSpPr>
            <a:spLocks noGrp="1"/>
          </p:cNvSpPr>
          <p:nvPr>
            <p:ph idx="1"/>
          </p:nvPr>
        </p:nvSpPr>
        <p:spPr>
          <a:xfrm>
            <a:off x="4854389" y="0"/>
            <a:ext cx="6327961" cy="6857999"/>
          </a:xfrm>
        </p:spPr>
        <p:txBody>
          <a:bodyPr>
            <a:normAutofit/>
          </a:bodyPr>
          <a:lstStyle/>
          <a:p>
            <a:pPr algn="just"/>
            <a:endParaRPr lang="en-IN" sz="400" dirty="0" smtClean="0"/>
          </a:p>
          <a:p>
            <a:pPr algn="just"/>
            <a:r>
              <a:rPr lang="en-IN" sz="2400" i="1" dirty="0" smtClean="0"/>
              <a:t>A spool (or reel) of </a:t>
            </a:r>
            <a:r>
              <a:rPr lang="en-IN" sz="2400" i="1" dirty="0"/>
              <a:t>string or wool for </a:t>
            </a:r>
            <a:r>
              <a:rPr lang="en-IN" sz="2400" i="1" dirty="0" smtClean="0"/>
              <a:t>is needed for this </a:t>
            </a:r>
            <a:r>
              <a:rPr lang="en-IN" sz="2400" i="1" dirty="0"/>
              <a:t>game. Ask the trainees to stand in a circle. </a:t>
            </a:r>
            <a:r>
              <a:rPr lang="en-IN" sz="2400" i="1" dirty="0" smtClean="0"/>
              <a:t>(If </a:t>
            </a:r>
            <a:r>
              <a:rPr lang="en-IN" sz="2400" i="1" dirty="0"/>
              <a:t>a spool is not possible, then numbered chits could be given</a:t>
            </a:r>
            <a:r>
              <a:rPr lang="en-IN" sz="2400" i="1" dirty="0" smtClean="0"/>
              <a:t>). </a:t>
            </a:r>
            <a:r>
              <a:rPr lang="en-IN" sz="2400" i="1" dirty="0"/>
              <a:t>Hold on to the end of the string and throw the ball/spool to one of the trainees to catch. That person then narrates one of his/her field experiences/challenges related to E-Rolls (or any other election process) and how s/he overcame it. </a:t>
            </a:r>
          </a:p>
          <a:p>
            <a:pPr marL="0" indent="0" algn="just">
              <a:buNone/>
            </a:pPr>
            <a:endParaRPr lang="en-IN" sz="1100" i="1" dirty="0"/>
          </a:p>
          <a:p>
            <a:pPr algn="just"/>
            <a:r>
              <a:rPr lang="en-IN" sz="2400" i="1" dirty="0"/>
              <a:t>Holding </a:t>
            </a:r>
            <a:r>
              <a:rPr lang="en-IN" sz="2400" i="1" dirty="0" smtClean="0"/>
              <a:t>a part of the string, each participant </a:t>
            </a:r>
            <a:r>
              <a:rPr lang="en-IN" sz="2400" i="1" dirty="0"/>
              <a:t>then </a:t>
            </a:r>
            <a:r>
              <a:rPr lang="en-IN" sz="2400" i="1" dirty="0" smtClean="0"/>
              <a:t>throws the spool to </a:t>
            </a:r>
            <a:r>
              <a:rPr lang="en-IN" sz="2400" i="1" dirty="0"/>
              <a:t>another member of the </a:t>
            </a:r>
            <a:r>
              <a:rPr lang="en-IN" sz="2400" i="1" dirty="0" smtClean="0"/>
              <a:t>group one after another. </a:t>
            </a:r>
          </a:p>
          <a:p>
            <a:pPr algn="just"/>
            <a:r>
              <a:rPr lang="en-IN" sz="2400" b="1" i="1" dirty="0" smtClean="0"/>
              <a:t>Eventually </a:t>
            </a:r>
            <a:r>
              <a:rPr lang="en-IN" sz="2400" b="1" i="1" dirty="0"/>
              <a:t>this creates a web </a:t>
            </a:r>
            <a:r>
              <a:rPr lang="en-IN" sz="2400" b="1" i="1" dirty="0" smtClean="0"/>
              <a:t>of the string, as well as a connectedness based on sharing of experiences and knowledge. </a:t>
            </a:r>
            <a:endParaRPr lang="en-IN" sz="2400" b="1" i="1" dirty="0"/>
          </a:p>
          <a:p>
            <a:endParaRPr lang="en-IN" dirty="0"/>
          </a:p>
        </p:txBody>
      </p:sp>
    </p:spTree>
    <p:extLst>
      <p:ext uri="{BB962C8B-B14F-4D97-AF65-F5344CB8AC3E}">
        <p14:creationId xmlns:p14="http://schemas.microsoft.com/office/powerpoint/2010/main" val="217326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3" y="1464270"/>
            <a:ext cx="3879272" cy="3962400"/>
          </a:xfrm>
        </p:spPr>
        <p:txBody>
          <a:bodyPr/>
          <a:lstStyle/>
          <a:p>
            <a:r>
              <a:rPr lang="en-IN" sz="2400" i="1" dirty="0" smtClean="0">
                <a:solidFill>
                  <a:schemeClr val="tx1"/>
                </a:solidFill>
              </a:rPr>
              <a:t>Ask </a:t>
            </a:r>
            <a:r>
              <a:rPr lang="en-IN" sz="2400" i="1" dirty="0">
                <a:solidFill>
                  <a:schemeClr val="tx1"/>
                </a:solidFill>
              </a:rPr>
              <a:t>about </a:t>
            </a:r>
            <a:r>
              <a:rPr lang="en-IN" sz="2400" i="1" dirty="0" smtClean="0">
                <a:solidFill>
                  <a:schemeClr val="tx1"/>
                </a:solidFill>
              </a:rPr>
              <a:t>human needs. Then by displaying </a:t>
            </a:r>
            <a:r>
              <a:rPr lang="en-IN" sz="2400" i="1" dirty="0">
                <a:solidFill>
                  <a:schemeClr val="tx1"/>
                </a:solidFill>
              </a:rPr>
              <a:t>Maslow’s </a:t>
            </a:r>
            <a:r>
              <a:rPr lang="en-IN" sz="2400" i="1" dirty="0" smtClean="0">
                <a:solidFill>
                  <a:schemeClr val="tx1"/>
                </a:solidFill>
              </a:rPr>
              <a:t>pyramid, discuss </a:t>
            </a:r>
            <a:r>
              <a:rPr lang="en-IN" sz="2400" i="1" dirty="0">
                <a:solidFill>
                  <a:schemeClr val="tx1"/>
                </a:solidFill>
              </a:rPr>
              <a:t>and explain how the </a:t>
            </a:r>
            <a:r>
              <a:rPr lang="en-IN" sz="2400" i="1" dirty="0" smtClean="0">
                <a:solidFill>
                  <a:schemeClr val="tx1"/>
                </a:solidFill>
              </a:rPr>
              <a:t>EROs and AEROs </a:t>
            </a:r>
            <a:r>
              <a:rPr lang="en-IN" sz="2400" i="1" dirty="0">
                <a:solidFill>
                  <a:schemeClr val="tx1"/>
                </a:solidFill>
              </a:rPr>
              <a:t>can achieve </a:t>
            </a:r>
            <a:r>
              <a:rPr lang="en-IN" sz="2400" i="1" dirty="0" smtClean="0">
                <a:solidFill>
                  <a:schemeClr val="tx1"/>
                </a:solidFill>
              </a:rPr>
              <a:t>greater self-fulfilment </a:t>
            </a:r>
            <a:r>
              <a:rPr lang="en-IN" sz="2400" i="1" dirty="0">
                <a:solidFill>
                  <a:schemeClr val="tx1"/>
                </a:solidFill>
              </a:rPr>
              <a:t>by working for </a:t>
            </a:r>
            <a:r>
              <a:rPr lang="en-IN" sz="2400" i="1" dirty="0" smtClean="0">
                <a:solidFill>
                  <a:schemeClr val="tx1"/>
                </a:solidFill>
              </a:rPr>
              <a:t>the higher </a:t>
            </a:r>
            <a:r>
              <a:rPr lang="en-IN" sz="2400" i="1" dirty="0">
                <a:solidFill>
                  <a:schemeClr val="tx1"/>
                </a:solidFill>
              </a:rPr>
              <a:t>social </a:t>
            </a:r>
            <a:r>
              <a:rPr lang="en-IN" sz="2400" i="1" dirty="0" smtClean="0">
                <a:solidFill>
                  <a:schemeClr val="tx1"/>
                </a:solidFill>
              </a:rPr>
              <a:t>and national cause of ensuring </a:t>
            </a:r>
            <a:r>
              <a:rPr lang="en-IN" sz="2400" i="1" dirty="0">
                <a:solidFill>
                  <a:schemeClr val="tx1"/>
                </a:solidFill>
              </a:rPr>
              <a:t>free and fair </a:t>
            </a:r>
            <a:r>
              <a:rPr lang="en-IN" sz="2400" i="1" dirty="0" smtClean="0">
                <a:solidFill>
                  <a:schemeClr val="tx1"/>
                </a:solidFill>
              </a:rPr>
              <a:t>elections through proper maintenance of electoral rolls. </a:t>
            </a:r>
            <a:endParaRPr lang="en-IN" sz="2400" i="1" dirty="0">
              <a:solidFill>
                <a:schemeClr val="tx1"/>
              </a:solidFill>
            </a:endParaRPr>
          </a:p>
        </p:txBody>
      </p:sp>
      <p:pic>
        <p:nvPicPr>
          <p:cNvPr id="5" name="Content Placeholder 4" descr="C:\Users\ECI\Documents\Desktop files\blo &amp; ero\BLO Module 8Aug2014\Maslow-Pyramid-Bev-Article-Jan1.jpg"/>
          <p:cNvPicPr>
            <a:picLocks noGrp="1" noChangeAspect="1" noChangeArrowheads="1"/>
          </p:cNvPicPr>
          <p:nvPr>
            <p:ph idx="1"/>
          </p:nvPr>
        </p:nvPicPr>
        <p:blipFill>
          <a:blip r:embed="rId2" cstate="print"/>
          <a:srcRect/>
          <a:stretch>
            <a:fillRect/>
          </a:stretch>
        </p:blipFill>
        <p:spPr bwMode="auto">
          <a:xfrm>
            <a:off x="5543550" y="1182687"/>
            <a:ext cx="5761759" cy="5093422"/>
          </a:xfrm>
          <a:prstGeom prst="rect">
            <a:avLst/>
          </a:prstGeom>
          <a:noFill/>
        </p:spPr>
      </p:pic>
      <p:sp>
        <p:nvSpPr>
          <p:cNvPr id="6" name="Rectangle 5"/>
          <p:cNvSpPr/>
          <p:nvPr/>
        </p:nvSpPr>
        <p:spPr>
          <a:xfrm>
            <a:off x="181276" y="103047"/>
            <a:ext cx="12010724" cy="830997"/>
          </a:xfrm>
          <a:prstGeom prst="rect">
            <a:avLst/>
          </a:prstGeom>
        </p:spPr>
        <p:txBody>
          <a:bodyPr wrap="none">
            <a:spAutoFit/>
          </a:bodyPr>
          <a:lstStyle/>
          <a:p>
            <a:r>
              <a:rPr lang="en-US" sz="4800" b="1" dirty="0"/>
              <a:t>WHY SHOULD WE WORK FOR DEMOCRACY? </a:t>
            </a:r>
            <a:endParaRPr lang="en-IN" sz="4800" dirty="0"/>
          </a:p>
        </p:txBody>
      </p:sp>
    </p:spTree>
    <p:extLst>
      <p:ext uri="{BB962C8B-B14F-4D97-AF65-F5344CB8AC3E}">
        <p14:creationId xmlns:p14="http://schemas.microsoft.com/office/powerpoint/2010/main" val="186111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0499" y="2346198"/>
            <a:ext cx="9067801" cy="2009528"/>
          </a:xfrm>
        </p:spPr>
        <p:txBody>
          <a:bodyPr/>
          <a:lstStyle/>
          <a:p>
            <a:pPr algn="ctr"/>
            <a:r>
              <a:rPr lang="en-IN" sz="6000" b="1" dirty="0" smtClean="0"/>
              <a:t>IMPORTANCE </a:t>
            </a:r>
            <a:br>
              <a:rPr lang="en-IN" sz="6000" b="1" dirty="0" smtClean="0"/>
            </a:br>
            <a:r>
              <a:rPr lang="en-IN" sz="6000" b="1" dirty="0" smtClean="0"/>
              <a:t>OF MATTERS</a:t>
            </a:r>
            <a:endParaRPr lang="en-IN" sz="6000" b="1" dirty="0"/>
          </a:p>
        </p:txBody>
      </p:sp>
    </p:spTree>
    <p:extLst>
      <p:ext uri="{BB962C8B-B14F-4D97-AF65-F5344CB8AC3E}">
        <p14:creationId xmlns:p14="http://schemas.microsoft.com/office/powerpoint/2010/main" val="2303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46647" y="3593139"/>
            <a:ext cx="10477500" cy="9652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5400" kern="1200" baseline="0">
                <a:solidFill>
                  <a:schemeClr val="accent2"/>
                </a:solidFill>
                <a:latin typeface="+mj-lt"/>
                <a:ea typeface="+mj-ea"/>
                <a:cs typeface="+mj-cs"/>
              </a:defRPr>
            </a:lvl1pPr>
          </a:lstStyle>
          <a:p>
            <a:r>
              <a:rPr lang="en-IN" sz="4000" dirty="0" smtClean="0">
                <a:solidFill>
                  <a:schemeClr val="accent6">
                    <a:lumMod val="60000"/>
                    <a:lumOff val="40000"/>
                  </a:schemeClr>
                </a:solidFill>
              </a:rPr>
              <a:t>The </a:t>
            </a:r>
            <a:r>
              <a:rPr lang="en-IN" sz="4400" dirty="0" smtClean="0">
                <a:solidFill>
                  <a:schemeClr val="accent6">
                    <a:lumMod val="60000"/>
                    <a:lumOff val="40000"/>
                  </a:schemeClr>
                </a:solidFill>
              </a:rPr>
              <a:t>IMPORTANCE of</a:t>
            </a:r>
            <a:br>
              <a:rPr lang="en-IN" sz="4400" dirty="0" smtClean="0">
                <a:solidFill>
                  <a:schemeClr val="accent6">
                    <a:lumMod val="60000"/>
                    <a:lumOff val="40000"/>
                  </a:schemeClr>
                </a:solidFill>
              </a:rPr>
            </a:br>
            <a:r>
              <a:rPr lang="en-IN" sz="4400" dirty="0" smtClean="0">
                <a:solidFill>
                  <a:schemeClr val="accent6">
                    <a:lumMod val="60000"/>
                    <a:lumOff val="40000"/>
                  </a:schemeClr>
                </a:solidFill>
              </a:rPr>
              <a:t>The </a:t>
            </a:r>
            <a:r>
              <a:rPr lang="en-IN" sz="4800" b="1" dirty="0" smtClean="0">
                <a:solidFill>
                  <a:schemeClr val="accent6">
                    <a:lumMod val="60000"/>
                    <a:lumOff val="40000"/>
                  </a:schemeClr>
                </a:solidFill>
              </a:rPr>
              <a:t>ELECTORAL ROLL</a:t>
            </a:r>
            <a:endParaRPr lang="en-IN" sz="4800" b="1" dirty="0">
              <a:solidFill>
                <a:schemeClr val="accent6">
                  <a:lumMod val="60000"/>
                  <a:lumOff val="40000"/>
                </a:schemeClr>
              </a:solidFill>
            </a:endParaRPr>
          </a:p>
        </p:txBody>
      </p:sp>
    </p:spTree>
    <p:extLst>
      <p:ext uri="{BB962C8B-B14F-4D97-AF65-F5344CB8AC3E}">
        <p14:creationId xmlns:p14="http://schemas.microsoft.com/office/powerpoint/2010/main" val="279136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Blue-Tan Gradient presentation (widescreen)</Template>
  <TotalTime>0</TotalTime>
  <Words>4336</Words>
  <Application>Microsoft Office PowerPoint</Application>
  <PresentationFormat>Widescreen</PresentationFormat>
  <Paragraphs>361</Paragraphs>
  <Slides>57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Franklin Gothic Medium</vt:lpstr>
      <vt:lpstr>Mongolian Baiti</vt:lpstr>
      <vt:lpstr>Wingdings</vt:lpstr>
      <vt:lpstr>Blue Tan Gradient 16x9</vt:lpstr>
      <vt:lpstr>TRAINING MANUAL  FOR  ELECTORAL REGISTRATION OFFICERS (EROs &amp; AEROs)  [PPT]</vt:lpstr>
      <vt:lpstr>  In the earlier PPTs , we have discussed </vt:lpstr>
      <vt:lpstr>In this PPT,  we will discuss</vt:lpstr>
      <vt:lpstr>MOTIVATION</vt:lpstr>
      <vt:lpstr>PowerPoint Presentation</vt:lpstr>
      <vt:lpstr>CONNECTING &amp;  SHARING</vt:lpstr>
      <vt:lpstr>Ask about human needs. Then by displaying Maslow’s pyramid, discuss and explain how the EROs and AEROs can achieve greater self-fulfilment by working for the higher social and national cause of ensuring free and fair elections through proper maintenance of electoral rolls. </vt:lpstr>
      <vt:lpstr>IMPORTANCE  OF MATTERS</vt:lpstr>
      <vt:lpstr>PowerPoint Presentation</vt:lpstr>
      <vt:lpstr>IMPORTANCE of The ELECTORAL ROLL</vt:lpstr>
      <vt:lpstr>The IMPORTANCE of QUALITY &amp; ACCURACY  of the ELECTORAL ROLL</vt:lpstr>
      <vt:lpstr>IMPORTANCE of  QUALITY &amp; ACCURACY of the ELECTORAL ROLL (1)</vt:lpstr>
      <vt:lpstr>IMPORTANCE of  QUALITY &amp; ACCURACY of the ELECTORAL ROLL (2)</vt:lpstr>
      <vt:lpstr>PowerPoint Presentation</vt:lpstr>
      <vt:lpstr>IMPORTANCE OF  SUMMARY REVISION AS AN OPPORTUNITY  TO IMPROVE THE QUALITY &amp; ACCURACY OF E-ROLL</vt:lpstr>
      <vt:lpstr>The IMPORTANCE of EROs &amp; AEROs</vt:lpstr>
      <vt:lpstr>The IMPORTANCE of    EROs &amp; AEROs (1)</vt:lpstr>
      <vt:lpstr>The IMPORTANCE of    EROs &amp; AEROs (2)</vt:lpstr>
      <vt:lpstr>The IMPORTANCE of  PROCEDURAL &amp; LEGAL DISCIPLINE</vt:lpstr>
      <vt:lpstr>The IMPORTANCE of  PROCEDURAL &amp; LEGAL DISCIPLINE</vt:lpstr>
      <vt:lpstr>HEALTH ANALYSIS OF THE ROLL BY THE ERO</vt:lpstr>
      <vt:lpstr>HEALTH ANALYSIS of Rolls </vt:lpstr>
      <vt:lpstr>HEALTH  ANALYSIS</vt:lpstr>
      <vt:lpstr>FORMAT 2 E P Ratio (MFT)</vt:lpstr>
      <vt:lpstr>FORMAT 3 Age-Cohort  wise  Elector  Information</vt:lpstr>
      <vt:lpstr>PowerPoint Presentation</vt:lpstr>
      <vt:lpstr>PowerPoint Presentation</vt:lpstr>
      <vt:lpstr>HEALTH  ANALYSIS</vt:lpstr>
      <vt:lpstr>HEALTH  ANALYSIS</vt:lpstr>
      <vt:lpstr>HEALTH  ANALYSIS</vt:lpstr>
      <vt:lpstr>HEALTH ANALYSIS of Rolls </vt:lpstr>
      <vt:lpstr>DE-DUPLICATION OF VOTERS</vt:lpstr>
      <vt:lpstr>DE-DUPLICATION OF VOTERS (1)</vt:lpstr>
      <vt:lpstr>DE-DUPLICATION OF VOTERS  (2)</vt:lpstr>
      <vt:lpstr>DE-DUPLICATION OF VOTERS  (3)</vt:lpstr>
      <vt:lpstr>REPORT OF DE-DUPLICATION S/W  (SAMPLE SCREENSHOT)</vt:lpstr>
      <vt:lpstr>RUNNING THE DE-DUPLICATION S/W  What the software does</vt:lpstr>
      <vt:lpstr>RUNNING THE DE-DUPLICATION S/W To run the program</vt:lpstr>
      <vt:lpstr>IDENTIFYING ERRORS IN THE ROLL </vt:lpstr>
      <vt:lpstr>LIST OF POSSIBLE ERRORS IN ROLLS DETECTABLE THROUGH ERMS APPLICATION S/W &amp; DATABASE  (1)</vt:lpstr>
      <vt:lpstr>LIST OF POSSIBLE ERRORS IN ROLLS DETECTABLE THROUGH ERMS APPLICATION S/W &amp; DATABASE  (2)</vt:lpstr>
      <vt:lpstr>PowerPoint Presentation</vt:lpstr>
      <vt:lpstr>PowerPoint Presentation</vt:lpstr>
      <vt:lpstr> FORMULATING STRATEGY &amp;  PLAN OF ACTION  FOR  IMPROVING THE ROLL   AFTER  HEALTH ANALYSIS &amp;  ERROR IDENTIFICATION</vt:lpstr>
      <vt:lpstr>FORMULATING STRATEGY &amp;  POA  DURING THE TRAINING</vt:lpstr>
      <vt:lpstr>FORMULATING STRATEGY &amp;  POA </vt:lpstr>
      <vt:lpstr>PowerPoint Presentation</vt:lpstr>
      <vt:lpstr>PowerPoint Presentation</vt:lpstr>
      <vt:lpstr>PowerPoint Presentation</vt:lpstr>
      <vt:lpstr>PowerPoint Presentation</vt:lpstr>
      <vt:lpstr>TRAINING The BLOs</vt:lpstr>
      <vt:lpstr>WHY TRAIN THE BLOS</vt:lpstr>
      <vt:lpstr>BLO TRAINING – FIRST SESSION</vt:lpstr>
      <vt:lpstr>BLO TRAINING – SECOND SESSION</vt:lpstr>
      <vt:lpstr>BLO TRAINING – THIRD SESSION</vt:lpstr>
      <vt:lpstr>RECAPITUALTE</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2014-08-28T12:10:31Z</dcterms:created>
  <dcterms:modified xsi:type="dcterms:W3CDTF">2014-09-01T04:55:59Z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